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embeddings/oleObject1.bin" ContentType="application/vnd.openxmlformats-officedocument.oleObject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4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6.xml" ContentType="application/vnd.openxmlformats-officedocument.presentationml.notesSlide+xml"/>
  <Override PartName="/ppt/tags/tag19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0.xml" ContentType="application/vnd.openxmlformats-officedocument.presentationml.tags+xml"/>
  <Override PartName="/ppt/notesSlides/notesSlide59.xml" ContentType="application/vnd.openxmlformats-officedocument.presentationml.notesSlide+xml"/>
  <Override PartName="/ppt/embeddings/oleObject2.bin" ContentType="application/vnd.openxmlformats-officedocument.oleObject"/>
  <Override PartName="/ppt/notesSlides/notesSlide60.xml" ContentType="application/vnd.openxmlformats-officedocument.presentationml.notesSlide+xml"/>
  <Override PartName="/ppt/tags/tag21.xml" ContentType="application/vnd.openxmlformats-officedocument.presentationml.tags+xml"/>
  <Override PartName="/ppt/notesSlides/notesSlide61.xml" ContentType="application/vnd.openxmlformats-officedocument.presentationml.notesSlide+xml"/>
  <Override PartName="/ppt/tags/tag22.xml" ContentType="application/vnd.openxmlformats-officedocument.presentationml.tags+xml"/>
  <Override PartName="/ppt/notesSlides/notesSlide62.xml" ContentType="application/vnd.openxmlformats-officedocument.presentationml.notesSlide+xml"/>
  <Override PartName="/ppt/tags/tag23.xml" ContentType="application/vnd.openxmlformats-officedocument.presentationml.tags+xml"/>
  <Override PartName="/ppt/notesSlides/notesSlide63.xml" ContentType="application/vnd.openxmlformats-officedocument.presentationml.notesSlide+xml"/>
  <Override PartName="/ppt/tags/tag24.xml" ContentType="application/vnd.openxmlformats-officedocument.presentationml.tags+xml"/>
  <Override PartName="/ppt/notesSlides/notesSlide64.xml" ContentType="application/vnd.openxmlformats-officedocument.presentationml.notesSlide+xml"/>
  <Override PartName="/ppt/tags/tag25.xml" ContentType="application/vnd.openxmlformats-officedocument.presentationml.tags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72" r:id="rId1"/>
  </p:sldMasterIdLst>
  <p:notesMasterIdLst>
    <p:notesMasterId r:id="rId75"/>
  </p:notesMasterIdLst>
  <p:handoutMasterIdLst>
    <p:handoutMasterId r:id="rId76"/>
  </p:handoutMasterIdLst>
  <p:sldIdLst>
    <p:sldId id="256" r:id="rId2"/>
    <p:sldId id="592" r:id="rId3"/>
    <p:sldId id="604" r:id="rId4"/>
    <p:sldId id="591" r:id="rId5"/>
    <p:sldId id="594" r:id="rId6"/>
    <p:sldId id="372" r:id="rId7"/>
    <p:sldId id="417" r:id="rId8"/>
    <p:sldId id="509" r:id="rId9"/>
    <p:sldId id="447" r:id="rId10"/>
    <p:sldId id="511" r:id="rId11"/>
    <p:sldId id="512" r:id="rId12"/>
    <p:sldId id="556" r:id="rId13"/>
    <p:sldId id="606" r:id="rId14"/>
    <p:sldId id="457" r:id="rId15"/>
    <p:sldId id="570" r:id="rId16"/>
    <p:sldId id="466" r:id="rId17"/>
    <p:sldId id="467" r:id="rId18"/>
    <p:sldId id="469" r:id="rId19"/>
    <p:sldId id="580" r:id="rId20"/>
    <p:sldId id="595" r:id="rId21"/>
    <p:sldId id="559" r:id="rId22"/>
    <p:sldId id="493" r:id="rId23"/>
    <p:sldId id="560" r:id="rId24"/>
    <p:sldId id="561" r:id="rId25"/>
    <p:sldId id="562" r:id="rId26"/>
    <p:sldId id="563" r:id="rId27"/>
    <p:sldId id="519" r:id="rId28"/>
    <p:sldId id="537" r:id="rId29"/>
    <p:sldId id="536" r:id="rId30"/>
    <p:sldId id="596" r:id="rId31"/>
    <p:sldId id="520" r:id="rId32"/>
    <p:sldId id="583" r:id="rId33"/>
    <p:sldId id="584" r:id="rId34"/>
    <p:sldId id="597" r:id="rId35"/>
    <p:sldId id="614" r:id="rId36"/>
    <p:sldId id="615" r:id="rId37"/>
    <p:sldId id="616" r:id="rId38"/>
    <p:sldId id="617" r:id="rId39"/>
    <p:sldId id="619" r:id="rId40"/>
    <p:sldId id="624" r:id="rId41"/>
    <p:sldId id="573" r:id="rId42"/>
    <p:sldId id="607" r:id="rId43"/>
    <p:sldId id="608" r:id="rId44"/>
    <p:sldId id="609" r:id="rId45"/>
    <p:sldId id="598" r:id="rId46"/>
    <p:sldId id="571" r:id="rId47"/>
    <p:sldId id="605" r:id="rId48"/>
    <p:sldId id="271" r:id="rId49"/>
    <p:sldId id="582" r:id="rId50"/>
    <p:sldId id="588" r:id="rId51"/>
    <p:sldId id="589" r:id="rId52"/>
    <p:sldId id="620" r:id="rId53"/>
    <p:sldId id="637" r:id="rId54"/>
    <p:sldId id="621" r:id="rId55"/>
    <p:sldId id="625" r:id="rId56"/>
    <p:sldId id="599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26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5" r:id="rId74"/>
  </p:sldIdLst>
  <p:sldSz cx="9144000" cy="6858000" type="screen4x3"/>
  <p:notesSz cx="6858000" cy="91186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CC0507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021" autoAdjust="0"/>
    <p:restoredTop sz="92462" autoAdjust="0"/>
  </p:normalViewPr>
  <p:slideViewPr>
    <p:cSldViewPr snapToGrid="0">
      <p:cViewPr>
        <p:scale>
          <a:sx n="140" d="100"/>
          <a:sy n="140" d="100"/>
        </p:scale>
        <p:origin x="-728" y="1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rahamprice:Desktop:bddcre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rahamprice:Desktop:bddcre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rahamprice:svnpricegd:proposal:data:dinrdySize.data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rahamprice:svnpricegd:proposal:data:dinrdyTime.data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553991591759"/>
          <c:y val="0.021671826625387"/>
          <c:w val="0.943465147608761"/>
          <c:h val="0.7781958021501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BDD Creation (hours)</c:v>
                </c:pt>
              </c:strCache>
            </c:strRef>
          </c:tx>
          <c:spPr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dLbls>
            <c:dLbl>
              <c:idx val="0"/>
              <c:layout>
                <c:manualLayout>
                  <c:x val="0.00442477876106194"/>
                  <c:y val="0.0073998683601081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0294996864330013"/>
                  <c:y val="-0.0019048779893225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70400022825203E-17"/>
                  <c:y val="0.004151044586918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0737463126843658"/>
                  <c:y val="0.0043112064552302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5.40800045650419E-17"/>
                  <c:y val="0.0034223934082542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0.00147492625368732"/>
                  <c:y val="0.0080929280124814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0.00294985250737452"/>
                  <c:y val="0.01339704054021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0.00147492625368732"/>
                  <c:y val="0.015185880402720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0.00737463126843647"/>
                  <c:y val="-0.00294166402574291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0.006944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0.00294985250737463"/>
                  <c:y val="0.0074591063114014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16.95722222222222</c:v>
                </c:pt>
                <c:pt idx="1">
                  <c:v>24.1963888888889</c:v>
                </c:pt>
                <c:pt idx="2">
                  <c:v>32.26027777777777</c:v>
                </c:pt>
                <c:pt idx="3">
                  <c:v>15.8438888888889</c:v>
                </c:pt>
                <c:pt idx="4">
                  <c:v>0.415277777777778</c:v>
                </c:pt>
                <c:pt idx="5">
                  <c:v>22.16916666666667</c:v>
                </c:pt>
                <c:pt idx="6">
                  <c:v>20.36138888888889</c:v>
                </c:pt>
                <c:pt idx="7">
                  <c:v>18.05361111111111</c:v>
                </c:pt>
                <c:pt idx="8">
                  <c:v>16.54361111111111</c:v>
                </c:pt>
                <c:pt idx="9">
                  <c:v>0.00694444444444444</c:v>
                </c:pt>
                <c:pt idx="10">
                  <c:v>0.130277777777778</c:v>
                </c:pt>
                <c:pt idx="11">
                  <c:v>21.41833333333278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8127016"/>
        <c:axId val="478062392"/>
      </c:barChart>
      <c:catAx>
        <c:axId val="478127016"/>
        <c:scaling>
          <c:orientation val="minMax"/>
        </c:scaling>
        <c:delete val="0"/>
        <c:axPos val="b"/>
        <c:majorTickMark val="out"/>
        <c:minorTickMark val="none"/>
        <c:tickLblPos val="nextTo"/>
        <c:crossAx val="478062392"/>
        <c:crosses val="autoZero"/>
        <c:auto val="1"/>
        <c:lblAlgn val="ctr"/>
        <c:lblOffset val="100"/>
        <c:noMultiLvlLbl val="0"/>
      </c:catAx>
      <c:valAx>
        <c:axId val="478062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81270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33232720909886"/>
          <c:y val="0.0291777188328912"/>
          <c:w val="0.665403105861767"/>
          <c:h val="0.77571085444558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Garbage Collection</c:v>
                </c:pt>
              </c:strCache>
            </c:strRef>
          </c:tx>
          <c:spPr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Sheet1!$A$2:$A$13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34744.0</c:v>
                </c:pt>
                <c:pt idx="1">
                  <c:v>60352.0</c:v>
                </c:pt>
                <c:pt idx="2">
                  <c:v>86119.0</c:v>
                </c:pt>
                <c:pt idx="3">
                  <c:v>33083.0</c:v>
                </c:pt>
                <c:pt idx="4">
                  <c:v>505.0</c:v>
                </c:pt>
                <c:pt idx="5">
                  <c:v>51172.0</c:v>
                </c:pt>
                <c:pt idx="6">
                  <c:v>46865.0</c:v>
                </c:pt>
                <c:pt idx="7">
                  <c:v>41291.0</c:v>
                </c:pt>
                <c:pt idx="8">
                  <c:v>34420.0</c:v>
                </c:pt>
                <c:pt idx="9">
                  <c:v>10.0</c:v>
                </c:pt>
                <c:pt idx="10">
                  <c:v>97.0</c:v>
                </c:pt>
                <c:pt idx="11">
                  <c:v>51914.0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Other Creation</c:v>
                </c:pt>
              </c:strCache>
            </c:strRef>
          </c:tx>
          <c:invertIfNegative val="0"/>
          <c:cat>
            <c:strRef>
              <c:f>Sheet1!$A$2:$A$13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26302.0</c:v>
                </c:pt>
                <c:pt idx="1">
                  <c:v>26755.0</c:v>
                </c:pt>
                <c:pt idx="2">
                  <c:v>30018.0</c:v>
                </c:pt>
                <c:pt idx="3">
                  <c:v>23955.0</c:v>
                </c:pt>
                <c:pt idx="4">
                  <c:v>990.0</c:v>
                </c:pt>
                <c:pt idx="5">
                  <c:v>28637.0</c:v>
                </c:pt>
                <c:pt idx="6">
                  <c:v>26436.0</c:v>
                </c:pt>
                <c:pt idx="7">
                  <c:v>23702.0</c:v>
                </c:pt>
                <c:pt idx="8">
                  <c:v>25137.0</c:v>
                </c:pt>
                <c:pt idx="9">
                  <c:v>15.0</c:v>
                </c:pt>
                <c:pt idx="10">
                  <c:v>372.0</c:v>
                </c:pt>
                <c:pt idx="11">
                  <c:v>25192.0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8092424"/>
        <c:axId val="578209976"/>
      </c:barChart>
      <c:catAx>
        <c:axId val="578092424"/>
        <c:scaling>
          <c:orientation val="minMax"/>
        </c:scaling>
        <c:delete val="0"/>
        <c:axPos val="b"/>
        <c:majorTickMark val="out"/>
        <c:minorTickMark val="none"/>
        <c:tickLblPos val="nextTo"/>
        <c:crossAx val="578209976"/>
        <c:crosses val="autoZero"/>
        <c:auto val="1"/>
        <c:lblAlgn val="ctr"/>
        <c:lblOffset val="100"/>
        <c:noMultiLvlLbl val="0"/>
      </c:catAx>
      <c:valAx>
        <c:axId val="57820997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5780924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5948600174978"/>
          <c:y val="0.0116270181081476"/>
          <c:w val="0.274051399825022"/>
          <c:h val="0.149159756887153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95955818022747"/>
          <c:y val="0.0344827586206896"/>
          <c:w val="0.884015529308836"/>
          <c:h val="0.7692385160318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'dinrdySize.data'!$B$1</c:f>
              <c:strCache>
                <c:ptCount val="1"/>
                <c:pt idx="0">
                  <c:v>ZDD Node Count</c:v>
                </c:pt>
              </c:strCache>
            </c:strRef>
          </c:tx>
          <c:spPr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lin ang="16200000" scaled="0"/>
              <a:tileRect/>
            </a:gradFill>
          </c:spPr>
          <c:invertIfNegative val="0"/>
          <c:cat>
            <c:strRef>
              <c:f>'dinrdySize.data'!$A$2:$A$13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'dinrdySize.data'!$B$2:$B$13</c:f>
              <c:numCache>
                <c:formatCode>General</c:formatCode>
                <c:ptCount val="12"/>
                <c:pt idx="0">
                  <c:v>1.4776031E7</c:v>
                </c:pt>
                <c:pt idx="1">
                  <c:v>2.6758473E7</c:v>
                </c:pt>
                <c:pt idx="2">
                  <c:v>4.7191021E7</c:v>
                </c:pt>
                <c:pt idx="3">
                  <c:v>1.3371337E7</c:v>
                </c:pt>
                <c:pt idx="4">
                  <c:v>1.426447E6</c:v>
                </c:pt>
                <c:pt idx="5">
                  <c:v>2.0298664E7</c:v>
                </c:pt>
                <c:pt idx="6">
                  <c:v>1.3438978E7</c:v>
                </c:pt>
                <c:pt idx="7">
                  <c:v>1.5447265E7</c:v>
                </c:pt>
                <c:pt idx="8">
                  <c:v>1.8167754E7</c:v>
                </c:pt>
                <c:pt idx="9">
                  <c:v>193184.0</c:v>
                </c:pt>
                <c:pt idx="10">
                  <c:v>101730.0</c:v>
                </c:pt>
                <c:pt idx="11">
                  <c:v>2.6470707E7</c:v>
                </c:pt>
              </c:numCache>
            </c:numRef>
          </c:val>
        </c:ser>
        <c:ser>
          <c:idx val="1"/>
          <c:order val="1"/>
          <c:tx>
            <c:strRef>
              <c:f>'dinrdySize.data'!$C$1</c:f>
              <c:strCache>
                <c:ptCount val="1"/>
                <c:pt idx="0">
                  <c:v>BDD Node Count</c:v>
                </c:pt>
              </c:strCache>
            </c:strRef>
          </c:tx>
          <c:invertIfNegative val="0"/>
          <c:cat>
            <c:strRef>
              <c:f>'dinrdySize.data'!$A$2:$A$13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'dinrdySize.data'!$C$2:$C$13</c:f>
              <c:numCache>
                <c:formatCode>General</c:formatCode>
                <c:ptCount val="12"/>
                <c:pt idx="0">
                  <c:v>2.0191795E7</c:v>
                </c:pt>
                <c:pt idx="1">
                  <c:v>3.948872E7</c:v>
                </c:pt>
                <c:pt idx="2">
                  <c:v>6.5452369E7</c:v>
                </c:pt>
                <c:pt idx="3">
                  <c:v>1.8857151E7</c:v>
                </c:pt>
                <c:pt idx="4">
                  <c:v>1.989019E6</c:v>
                </c:pt>
                <c:pt idx="5">
                  <c:v>2.8928181E7</c:v>
                </c:pt>
                <c:pt idx="6">
                  <c:v>1.9243812E7</c:v>
                </c:pt>
                <c:pt idx="7">
                  <c:v>2.250711E7</c:v>
                </c:pt>
                <c:pt idx="8">
                  <c:v>2.4067457E7</c:v>
                </c:pt>
                <c:pt idx="9">
                  <c:v>260701.0</c:v>
                </c:pt>
                <c:pt idx="10">
                  <c:v>138353.0</c:v>
                </c:pt>
                <c:pt idx="11">
                  <c:v>3.6674682E7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8969816"/>
        <c:axId val="578955416"/>
      </c:barChart>
      <c:catAx>
        <c:axId val="578969816"/>
        <c:scaling>
          <c:orientation val="minMax"/>
        </c:scaling>
        <c:delete val="0"/>
        <c:axPos val="b"/>
        <c:majorTickMark val="out"/>
        <c:minorTickMark val="none"/>
        <c:tickLblPos val="nextTo"/>
        <c:crossAx val="578955416"/>
        <c:crosses val="autoZero"/>
        <c:auto val="1"/>
        <c:lblAlgn val="ctr"/>
        <c:lblOffset val="100"/>
        <c:noMultiLvlLbl val="0"/>
      </c:catAx>
      <c:valAx>
        <c:axId val="578955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789698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7739610673666"/>
          <c:y val="0.0482237800212277"/>
          <c:w val="0.250871500437445"/>
          <c:h val="0.176279712684817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86981627296588"/>
          <c:y val="0.0321637426900585"/>
          <c:w val="0.921395450568679"/>
          <c:h val="0.888840309435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'dinrdyTime.data'!$D$1</c:f>
              <c:strCache>
                <c:ptCount val="1"/>
                <c:pt idx="0">
                  <c:v>ZDD Time (min)</c:v>
                </c:pt>
              </c:strCache>
            </c:strRef>
          </c:tx>
          <c:spPr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</c:spPr>
          <c:invertIfNegative val="0"/>
          <c:cat>
            <c:strRef>
              <c:f>'dinrdyTime.data'!$A$2:$A$13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'dinrdyTime.data'!$D$2:$D$13</c:f>
              <c:numCache>
                <c:formatCode>General</c:formatCode>
                <c:ptCount val="12"/>
                <c:pt idx="0">
                  <c:v>191.45</c:v>
                </c:pt>
                <c:pt idx="1">
                  <c:v>261.65</c:v>
                </c:pt>
                <c:pt idx="2">
                  <c:v>410.2</c:v>
                </c:pt>
                <c:pt idx="3">
                  <c:v>166.5833333333333</c:v>
                </c:pt>
                <c:pt idx="4">
                  <c:v>3.65</c:v>
                </c:pt>
                <c:pt idx="5">
                  <c:v>223.2</c:v>
                </c:pt>
                <c:pt idx="6">
                  <c:v>196.95</c:v>
                </c:pt>
                <c:pt idx="7">
                  <c:v>196.2166666666667</c:v>
                </c:pt>
                <c:pt idx="8">
                  <c:v>169.0833333333333</c:v>
                </c:pt>
                <c:pt idx="9">
                  <c:v>0.0833333333333333</c:v>
                </c:pt>
                <c:pt idx="10">
                  <c:v>0.833333333333333</c:v>
                </c:pt>
                <c:pt idx="11">
                  <c:v>235.4166666666667</c:v>
                </c:pt>
              </c:numCache>
            </c:numRef>
          </c:val>
        </c:ser>
        <c:ser>
          <c:idx val="1"/>
          <c:order val="1"/>
          <c:tx>
            <c:strRef>
              <c:f>'dinrdyTime.data'!$E$1</c:f>
              <c:strCache>
                <c:ptCount val="1"/>
                <c:pt idx="0">
                  <c:v>BDD Time (min)</c:v>
                </c:pt>
              </c:strCache>
            </c:strRef>
          </c:tx>
          <c:invertIfNegative val="0"/>
          <c:cat>
            <c:strRef>
              <c:f>'dinrdyTime.data'!$A$2:$A$13</c:f>
              <c:strCache>
                <c:ptCount val="12"/>
                <c:pt idx="0">
                  <c:v>164.gzip</c:v>
                </c:pt>
                <c:pt idx="1">
                  <c:v>175.vpr</c:v>
                </c:pt>
                <c:pt idx="2">
                  <c:v>176.gcc</c:v>
                </c:pt>
                <c:pt idx="3">
                  <c:v>181.mcf</c:v>
                </c:pt>
                <c:pt idx="4">
                  <c:v>186.crafty</c:v>
                </c:pt>
                <c:pt idx="5">
                  <c:v>197.parser</c:v>
                </c:pt>
                <c:pt idx="6">
                  <c:v>252.eon</c:v>
                </c:pt>
                <c:pt idx="7">
                  <c:v>253.perlbmk</c:v>
                </c:pt>
                <c:pt idx="8">
                  <c:v>254.gap</c:v>
                </c:pt>
                <c:pt idx="9">
                  <c:v>255.vortex</c:v>
                </c:pt>
                <c:pt idx="10">
                  <c:v>256.bzip2</c:v>
                </c:pt>
                <c:pt idx="11">
                  <c:v>300.twolf</c:v>
                </c:pt>
              </c:strCache>
            </c:strRef>
          </c:cat>
          <c:val>
            <c:numRef>
              <c:f>'dinrdyTime.data'!$E$2:$E$13</c:f>
              <c:numCache>
                <c:formatCode>General</c:formatCode>
                <c:ptCount val="12"/>
                <c:pt idx="0">
                  <c:v>1017.433333333333</c:v>
                </c:pt>
                <c:pt idx="1">
                  <c:v>1451.783333333333</c:v>
                </c:pt>
                <c:pt idx="2">
                  <c:v>1935.616666666667</c:v>
                </c:pt>
                <c:pt idx="3">
                  <c:v>950.6333333333335</c:v>
                </c:pt>
                <c:pt idx="4">
                  <c:v>24.91666666666667</c:v>
                </c:pt>
                <c:pt idx="5">
                  <c:v>1330.15</c:v>
                </c:pt>
                <c:pt idx="6">
                  <c:v>1221.683333333332</c:v>
                </c:pt>
                <c:pt idx="7">
                  <c:v>1083.216666666667</c:v>
                </c:pt>
                <c:pt idx="8">
                  <c:v>992.6166666666666</c:v>
                </c:pt>
                <c:pt idx="9">
                  <c:v>0.416666666666667</c:v>
                </c:pt>
                <c:pt idx="10">
                  <c:v>7.816666666666666</c:v>
                </c:pt>
                <c:pt idx="11">
                  <c:v>1285.1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8908536"/>
        <c:axId val="578897096"/>
      </c:barChart>
      <c:catAx>
        <c:axId val="578908536"/>
        <c:scaling>
          <c:orientation val="minMax"/>
        </c:scaling>
        <c:delete val="0"/>
        <c:axPos val="b"/>
        <c:majorTickMark val="out"/>
        <c:minorTickMark val="none"/>
        <c:tickLblPos val="nextTo"/>
        <c:crossAx val="578897096"/>
        <c:crosses val="autoZero"/>
        <c:auto val="1"/>
        <c:lblAlgn val="ctr"/>
        <c:lblOffset val="100"/>
        <c:noMultiLvlLbl val="0"/>
      </c:catAx>
      <c:valAx>
        <c:axId val="5788970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78908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5608705161855"/>
          <c:y val="0.0173879909748123"/>
          <c:w val="0.23633573928259"/>
          <c:h val="0.19621817009715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F24D81C2-1447-F84E-9E71-56FCA323BB07}" type="datetime1">
              <a:rPr lang="en-US"/>
              <a:pPr>
                <a:defRPr/>
              </a:pPr>
              <a:t>4/7/11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2971800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61400"/>
            <a:ext cx="2971800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77AFD534-8301-6D4E-8E4E-00A4BE124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14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186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1800">
              <a:ea typeface="+mn-ea"/>
              <a:cs typeface="+mn-cs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1186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1800">
              <a:ea typeface="+mn-ea"/>
              <a:cs typeface="+mn-cs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58000" cy="91170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1800">
              <a:ea typeface="+mn-ea"/>
              <a:cs typeface="+mn-cs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6858000" cy="91170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1800">
              <a:ea typeface="+mn-ea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5450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000"/>
              </a:buClr>
              <a:buSzPct val="100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65450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000000"/>
              </a:buClr>
              <a:buSzPct val="100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6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9350" y="684213"/>
            <a:ext cx="4552950" cy="34131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0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30700"/>
            <a:ext cx="5022850" cy="409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8659813"/>
            <a:ext cx="2965450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000"/>
              </a:buClr>
              <a:buSzPct val="100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59813"/>
            <a:ext cx="2965450" cy="450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000000"/>
              </a:buClr>
              <a:buSzPct val="100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4BA403A3-B576-6140-A719-942DDCB44E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497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ED9BEBA-A81B-DC49-9738-19E023E1F1E1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1143000" y="684213"/>
            <a:ext cx="4572000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34820" name="Text Box 2"/>
          <p:cNvSpPr>
            <a:spLocks noGrp="1" noChangeArrowheads="1"/>
          </p:cNvSpPr>
          <p:nvPr>
            <p:ph type="body"/>
          </p:nvPr>
        </p:nvSpPr>
        <p:spPr>
          <a:xfrm>
            <a:off x="914400" y="4330700"/>
            <a:ext cx="5029200" cy="41021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204170"/>
              </a:buClr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dirty="0" smtClean="0">
                <a:latin typeface="Arial" charset="0"/>
              </a:rPr>
              <a:t>Intro..</a:t>
            </a:r>
            <a:endParaRPr lang="en-GB" sz="1800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5A19F5-03B7-EE49-839C-AF4AB823A0FF}" type="slidenum">
              <a:rPr lang="en-GB"/>
              <a:pPr/>
              <a:t>10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5A19F5-03B7-EE49-839C-AF4AB823A0FF}" type="slidenum">
              <a:rPr lang="en-GB"/>
              <a:pPr/>
              <a:t>11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45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5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449037-5890-8E45-B6CF-65D8B394B8B2}" type="slidenum">
              <a:rPr lang="en-GB"/>
              <a:pPr/>
              <a:t>14</a:t>
            </a:fld>
            <a:endParaRPr lang="en-GB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87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2C3B96E-F2A5-784F-AD40-F7AB9A710587}" type="slidenum">
              <a:rPr lang="en-GB"/>
              <a:pPr/>
              <a:t>19</a:t>
            </a:fld>
            <a:endParaRPr lang="en-GB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51362" cy="3413125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(4/7/11 21:10) -----</a:t>
            </a:r>
          </a:p>
          <a:p>
            <a:r>
              <a:rPr lang="en-US"/>
              <a:t>Traditional dynamic analysis works well when you know exactly what you are looking, but makes exploration of opportunities 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10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30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76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5A19F5-03B7-EE49-839C-AF4AB823A0FF}" type="slidenum">
              <a:rPr lang="en-GB"/>
              <a:pPr/>
              <a:t>22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23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882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68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650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27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28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29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(4/7/11 21:10) -----</a:t>
            </a:r>
          </a:p>
          <a:p>
            <a:r>
              <a:rPr lang="en-US"/>
              <a:t>This work focuses on a ZDD-based dynamic trace analysis framework that permits exploration.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633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06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31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166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259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44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668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92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44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2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207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(4/7/11 21:10) -----</a:t>
            </a:r>
          </a:p>
          <a:p>
            <a:r>
              <a:rPr lang="en-US"/>
              <a:t>The are four main components to building this framework - techniques to find opportunities, techniques for multicore analysis, techniques for single core analysis, and finally data structures and algorithms to make all of these 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244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530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07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978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54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313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66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316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31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1AB9239-9927-2546-A612-B7F38EC35441}" type="slidenum">
              <a:rPr lang="en-GB"/>
              <a:pPr/>
              <a:t>48</a:t>
            </a:fld>
            <a:endParaRPr lang="en-GB"/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1143000" y="684213"/>
            <a:ext cx="4572000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61444" name="Text Box 2"/>
          <p:cNvSpPr>
            <a:spLocks noGrp="1" noChangeArrowheads="1"/>
          </p:cNvSpPr>
          <p:nvPr>
            <p:ph type="body"/>
          </p:nvPr>
        </p:nvSpPr>
        <p:spPr>
          <a:xfrm>
            <a:off x="914400" y="4330700"/>
            <a:ext cx="5024438" cy="409892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15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52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53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54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70C589-2139-CB40-9AD7-E22FD4A00EB3}" type="slidenum">
              <a:rPr lang="en-GB"/>
              <a:pPr/>
              <a:t>55</a:t>
            </a:fld>
            <a:endParaRPr lang="en-GB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29E47AA-4A39-9A46-BEF7-4DF74ADF117F}" type="slidenum">
              <a:rPr lang="en-GB"/>
              <a:pPr/>
              <a:t>57</a:t>
            </a:fld>
            <a:endParaRPr lang="en-GB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7525C87-3C29-2A43-B452-EA7D6E560974}" type="slidenum">
              <a:rPr lang="en-GB"/>
              <a:pPr/>
              <a:t>58</a:t>
            </a:fld>
            <a:endParaRPr lang="en-GB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64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65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66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09C55CA-68DF-0441-93A2-7526FDF121F3}" type="slidenum">
              <a:rPr lang="en-GB"/>
              <a:pPr/>
              <a:t>67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0AB9DE-4A94-A344-A817-6A35F0F0B8A6}" type="slidenum">
              <a:rPr lang="en-GB"/>
              <a:pPr/>
              <a:t>6</a:t>
            </a:fld>
            <a:endParaRPr lang="en-GB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57712" cy="341788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0700"/>
            <a:ext cx="5029200" cy="4103688"/>
          </a:xfrm>
          <a:noFill/>
          <a:ln/>
        </p:spPr>
        <p:txBody>
          <a:bodyPr/>
          <a:lstStyle/>
          <a:p>
            <a:pPr defTabSz="914400"/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68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69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70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71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72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5392ACF-8199-6C41-B638-50FAF4CDBCA4}" type="slidenum">
              <a:rPr lang="en-GB"/>
              <a:pPr/>
              <a:t>73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4213"/>
            <a:ext cx="4549775" cy="34131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EE4FD-FEFF-3D42-A425-FC9E4D66325F}" type="slidenum">
              <a:rPr lang="en-GB"/>
              <a:pPr/>
              <a:t>7</a:t>
            </a:fld>
            <a:endParaRPr lang="en-GB"/>
          </a:p>
        </p:txBody>
      </p:sp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1143000" y="684213"/>
            <a:ext cx="4572000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30700"/>
            <a:ext cx="5029200" cy="41021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>
                <a:latin typeface="Arial" charset="0"/>
              </a:rPr>
              <a:t>The DDCs overlap in time, and can be potential threads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F831999-841A-3644-95D5-9C059F41498D}" type="slidenum">
              <a:rPr lang="en-GB"/>
              <a:pPr/>
              <a:t>8</a:t>
            </a:fld>
            <a:endParaRPr lang="en-GB"/>
          </a:p>
        </p:txBody>
      </p:sp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1143000" y="684213"/>
            <a:ext cx="4572000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67588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30700"/>
            <a:ext cx="5029200" cy="41021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800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84213"/>
            <a:ext cx="4549775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BA403A3-B576-6140-A719-942DDCB44EF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3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57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1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458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7800" y="6369050"/>
            <a:ext cx="2133600" cy="365125"/>
          </a:xfrm>
        </p:spPr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458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0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1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9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2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6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7800" y="63690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E1A1AB0-0756-9E4E-97FB-821C4D9CC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0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5" r:id="rId12"/>
    <p:sldLayoutId id="2147483886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4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5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6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7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g"/><Relationship Id="rId5" Type="http://schemas.openxmlformats.org/officeDocument/2006/relationships/image" Target="../media/image2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8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8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5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40.png"/><Relationship Id="rId10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image" Target="../media/image48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image" Target="../media/image48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9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50.wmf"/><Relationship Id="rId1" Type="http://schemas.openxmlformats.org/officeDocument/2006/relationships/vmlDrawing" Target="../drawings/vmlDrawing2.vml"/><Relationship Id="rId2" Type="http://schemas.openxmlformats.org/officeDocument/2006/relationships/tags" Target="../tags/tag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image" Target="../media/image48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image" Target="../media/image53.emf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48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54.png"/><Relationship Id="rId5" Type="http://schemas.openxmlformats.org/officeDocument/2006/relationships/image" Target="../media/image53.emf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111500"/>
            <a:ext cx="7772400" cy="1143000"/>
          </a:xfrm>
        </p:spPr>
        <p:txBody>
          <a:bodyPr/>
          <a:lstStyle/>
          <a:p>
            <a:pPr algn="ctr"/>
            <a:r>
              <a:rPr lang="en-US" sz="3200" dirty="0" smtClean="0"/>
              <a:t>Graham Price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PhD Dissertation Defense</a:t>
            </a:r>
            <a:endParaRPr lang="en-US" sz="2400" i="1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295400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Advised by </a:t>
            </a:r>
            <a:r>
              <a:rPr lang="en-GB" sz="1800" dirty="0" err="1"/>
              <a:t>Dr.</a:t>
            </a:r>
            <a:r>
              <a:rPr lang="en-GB" sz="1800" dirty="0"/>
              <a:t> Manish </a:t>
            </a:r>
            <a:r>
              <a:rPr lang="en-GB" sz="1800" dirty="0" err="1" smtClean="0"/>
              <a:t>Vachharajani</a:t>
            </a:r>
            <a:endParaRPr lang="en-GB" sz="1800" dirty="0" smtClean="0"/>
          </a:p>
          <a:p>
            <a:r>
              <a:rPr lang="en-US" sz="1800" dirty="0" smtClean="0"/>
              <a:t>Department of Electrical, Computer, and Energy Engineering</a:t>
            </a:r>
          </a:p>
          <a:p>
            <a:r>
              <a:rPr lang="en-US" sz="1800" dirty="0" smtClean="0"/>
              <a:t>University </a:t>
            </a:r>
            <a:r>
              <a:rPr lang="en-US" sz="1800" dirty="0"/>
              <a:t>of Colorado at Boulder</a:t>
            </a:r>
            <a:endParaRPr lang="en-US" sz="1800" dirty="0" smtClean="0"/>
          </a:p>
          <a:p>
            <a:r>
              <a:rPr lang="en-US" sz="1800" dirty="0" smtClean="0"/>
              <a:t>04/08/2011</a:t>
            </a:r>
            <a:endParaRPr lang="en-US" sz="1400" dirty="0">
              <a:latin typeface="Helvetica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0" y="1625600"/>
            <a:ext cx="91440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Dynamic </a:t>
            </a:r>
            <a:r>
              <a:rPr lang="en-US" sz="4400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+mj-cs"/>
              </a:rPr>
              <a:t>Trace Analysis with </a:t>
            </a:r>
            <a:r>
              <a:rPr lang="en-US" sz="4400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+mj-ea"/>
                <a:cs typeface="+mj-cs"/>
              </a:rPr>
              <a:t>ZDDs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med" advTm="754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BDD </a:t>
            </a:r>
            <a:r>
              <a:rPr lang="en-US" dirty="0"/>
              <a:t>Construction</a:t>
            </a:r>
          </a:p>
        </p:txBody>
      </p:sp>
      <p:sp>
        <p:nvSpPr>
          <p:cNvPr id="85" name="Text Box 40"/>
          <p:cNvSpPr txBox="1">
            <a:spLocks noChangeArrowheads="1"/>
          </p:cNvSpPr>
          <p:nvPr/>
        </p:nvSpPr>
        <p:spPr bwMode="auto">
          <a:xfrm>
            <a:off x="6399934" y="5179002"/>
            <a:ext cx="92297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(0,0)</a:t>
            </a:r>
            <a:endParaRPr lang="en-US" sz="2800" dirty="0"/>
          </a:p>
        </p:txBody>
      </p:sp>
      <p:grpSp>
        <p:nvGrpSpPr>
          <p:cNvPr id="2" name="Group 606"/>
          <p:cNvGrpSpPr/>
          <p:nvPr/>
        </p:nvGrpSpPr>
        <p:grpSpPr>
          <a:xfrm>
            <a:off x="266700" y="1473200"/>
            <a:ext cx="4953000" cy="3886200"/>
            <a:chOff x="3581400" y="1752600"/>
            <a:chExt cx="4953000" cy="3886200"/>
          </a:xfrm>
        </p:grpSpPr>
        <p:sp>
          <p:nvSpPr>
            <p:cNvPr id="608" name="Rectangle 36"/>
            <p:cNvSpPr>
              <a:spLocks noChangeArrowheads="1"/>
            </p:cNvSpPr>
            <p:nvPr/>
          </p:nvSpPr>
          <p:spPr bwMode="auto">
            <a:xfrm>
              <a:off x="3581400" y="19812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09" name="Rectangle 37"/>
            <p:cNvSpPr>
              <a:spLocks noChangeArrowheads="1"/>
            </p:cNvSpPr>
            <p:nvPr/>
          </p:nvSpPr>
          <p:spPr bwMode="auto">
            <a:xfrm>
              <a:off x="3581400" y="51816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0" name="Rectangle 38"/>
            <p:cNvSpPr>
              <a:spLocks noChangeArrowheads="1"/>
            </p:cNvSpPr>
            <p:nvPr/>
          </p:nvSpPr>
          <p:spPr bwMode="auto">
            <a:xfrm>
              <a:off x="3581400" y="49530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1" name="Rectangle 39"/>
            <p:cNvSpPr>
              <a:spLocks noChangeArrowheads="1"/>
            </p:cNvSpPr>
            <p:nvPr/>
          </p:nvSpPr>
          <p:spPr bwMode="auto">
            <a:xfrm>
              <a:off x="3581400" y="47244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2" name="Rectangle 40"/>
            <p:cNvSpPr>
              <a:spLocks noChangeArrowheads="1"/>
            </p:cNvSpPr>
            <p:nvPr/>
          </p:nvSpPr>
          <p:spPr bwMode="auto">
            <a:xfrm>
              <a:off x="3581400" y="44958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3" name="Rectangle 41"/>
            <p:cNvSpPr>
              <a:spLocks noChangeArrowheads="1"/>
            </p:cNvSpPr>
            <p:nvPr/>
          </p:nvSpPr>
          <p:spPr bwMode="auto">
            <a:xfrm>
              <a:off x="3581400" y="42672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4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4" name="Rectangle 42"/>
            <p:cNvSpPr>
              <a:spLocks noChangeArrowheads="1"/>
            </p:cNvSpPr>
            <p:nvPr/>
          </p:nvSpPr>
          <p:spPr bwMode="auto">
            <a:xfrm>
              <a:off x="3581400" y="40386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5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5" name="Rectangle 43"/>
            <p:cNvSpPr>
              <a:spLocks noChangeArrowheads="1"/>
            </p:cNvSpPr>
            <p:nvPr/>
          </p:nvSpPr>
          <p:spPr bwMode="auto">
            <a:xfrm>
              <a:off x="3581400" y="38100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6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6" name="Rectangle 44"/>
            <p:cNvSpPr>
              <a:spLocks noChangeArrowheads="1"/>
            </p:cNvSpPr>
            <p:nvPr/>
          </p:nvSpPr>
          <p:spPr bwMode="auto">
            <a:xfrm>
              <a:off x="3581400" y="35814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7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7" name="Rectangle 45"/>
            <p:cNvSpPr>
              <a:spLocks noChangeArrowheads="1"/>
            </p:cNvSpPr>
            <p:nvPr/>
          </p:nvSpPr>
          <p:spPr bwMode="auto">
            <a:xfrm>
              <a:off x="3581400" y="33528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8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8" name="Rectangle 46"/>
            <p:cNvSpPr>
              <a:spLocks noChangeArrowheads="1"/>
            </p:cNvSpPr>
            <p:nvPr/>
          </p:nvSpPr>
          <p:spPr bwMode="auto">
            <a:xfrm>
              <a:off x="3581400" y="31242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9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19" name="Rectangle 47"/>
            <p:cNvSpPr>
              <a:spLocks noChangeArrowheads="1"/>
            </p:cNvSpPr>
            <p:nvPr/>
          </p:nvSpPr>
          <p:spPr bwMode="auto">
            <a:xfrm>
              <a:off x="3581400" y="28956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20" name="Rectangle 48"/>
            <p:cNvSpPr>
              <a:spLocks noChangeArrowheads="1"/>
            </p:cNvSpPr>
            <p:nvPr/>
          </p:nvSpPr>
          <p:spPr bwMode="auto">
            <a:xfrm>
              <a:off x="3581400" y="26670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21" name="Rectangle 49"/>
            <p:cNvSpPr>
              <a:spLocks noChangeArrowheads="1"/>
            </p:cNvSpPr>
            <p:nvPr/>
          </p:nvSpPr>
          <p:spPr bwMode="auto">
            <a:xfrm>
              <a:off x="3581400" y="24384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22" name="Rectangle 50"/>
            <p:cNvSpPr>
              <a:spLocks noChangeArrowheads="1"/>
            </p:cNvSpPr>
            <p:nvPr/>
          </p:nvSpPr>
          <p:spPr bwMode="auto">
            <a:xfrm>
              <a:off x="3581400" y="22098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23" name="Rectangle 51"/>
            <p:cNvSpPr>
              <a:spLocks noChangeArrowheads="1"/>
            </p:cNvSpPr>
            <p:nvPr/>
          </p:nvSpPr>
          <p:spPr bwMode="auto">
            <a:xfrm>
              <a:off x="3581400" y="1752600"/>
              <a:ext cx="381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DIN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624" name="Rectangle 68"/>
            <p:cNvSpPr>
              <a:spLocks noChangeArrowheads="1"/>
            </p:cNvSpPr>
            <p:nvPr/>
          </p:nvSpPr>
          <p:spPr bwMode="auto">
            <a:xfrm>
              <a:off x="3962400" y="1752600"/>
              <a:ext cx="45720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Ready Time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625" name="Rectangle 69"/>
            <p:cNvSpPr>
              <a:spLocks noChangeArrowheads="1"/>
            </p:cNvSpPr>
            <p:nvPr/>
          </p:nvSpPr>
          <p:spPr bwMode="auto">
            <a:xfrm>
              <a:off x="39624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26" name="Rectangle 70"/>
            <p:cNvSpPr>
              <a:spLocks noChangeArrowheads="1"/>
            </p:cNvSpPr>
            <p:nvPr/>
          </p:nvSpPr>
          <p:spPr bwMode="auto">
            <a:xfrm>
              <a:off x="39624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27" name="Rectangle 71"/>
            <p:cNvSpPr>
              <a:spLocks noChangeArrowheads="1"/>
            </p:cNvSpPr>
            <p:nvPr/>
          </p:nvSpPr>
          <p:spPr bwMode="auto">
            <a:xfrm>
              <a:off x="39624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28" name="Rectangle 72"/>
            <p:cNvSpPr>
              <a:spLocks noChangeArrowheads="1"/>
            </p:cNvSpPr>
            <p:nvPr/>
          </p:nvSpPr>
          <p:spPr bwMode="auto">
            <a:xfrm>
              <a:off x="39624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29" name="Rectangle 73"/>
            <p:cNvSpPr>
              <a:spLocks noChangeArrowheads="1"/>
            </p:cNvSpPr>
            <p:nvPr/>
          </p:nvSpPr>
          <p:spPr bwMode="auto">
            <a:xfrm>
              <a:off x="39624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0" name="Rectangle 74"/>
            <p:cNvSpPr>
              <a:spLocks noChangeArrowheads="1"/>
            </p:cNvSpPr>
            <p:nvPr/>
          </p:nvSpPr>
          <p:spPr bwMode="auto">
            <a:xfrm>
              <a:off x="39624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1" name="Rectangle 75"/>
            <p:cNvSpPr>
              <a:spLocks noChangeArrowheads="1"/>
            </p:cNvSpPr>
            <p:nvPr/>
          </p:nvSpPr>
          <p:spPr bwMode="auto">
            <a:xfrm>
              <a:off x="39624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2" name="Rectangle 76"/>
            <p:cNvSpPr>
              <a:spLocks noChangeArrowheads="1"/>
            </p:cNvSpPr>
            <p:nvPr/>
          </p:nvSpPr>
          <p:spPr bwMode="auto">
            <a:xfrm>
              <a:off x="39624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3" name="Rectangle 77"/>
            <p:cNvSpPr>
              <a:spLocks noChangeArrowheads="1"/>
            </p:cNvSpPr>
            <p:nvPr/>
          </p:nvSpPr>
          <p:spPr bwMode="auto">
            <a:xfrm>
              <a:off x="39624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4" name="Rectangle 78"/>
            <p:cNvSpPr>
              <a:spLocks noChangeArrowheads="1"/>
            </p:cNvSpPr>
            <p:nvPr/>
          </p:nvSpPr>
          <p:spPr bwMode="auto">
            <a:xfrm>
              <a:off x="39624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5" name="Rectangle 79"/>
            <p:cNvSpPr>
              <a:spLocks noChangeArrowheads="1"/>
            </p:cNvSpPr>
            <p:nvPr/>
          </p:nvSpPr>
          <p:spPr bwMode="auto">
            <a:xfrm>
              <a:off x="39624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6" name="Rectangle 80"/>
            <p:cNvSpPr>
              <a:spLocks noChangeArrowheads="1"/>
            </p:cNvSpPr>
            <p:nvPr/>
          </p:nvSpPr>
          <p:spPr bwMode="auto">
            <a:xfrm>
              <a:off x="39624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7" name="Rectangle 81"/>
            <p:cNvSpPr>
              <a:spLocks noChangeArrowheads="1"/>
            </p:cNvSpPr>
            <p:nvPr/>
          </p:nvSpPr>
          <p:spPr bwMode="auto">
            <a:xfrm>
              <a:off x="39624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8" name="Rectangle 82"/>
            <p:cNvSpPr>
              <a:spLocks noChangeArrowheads="1"/>
            </p:cNvSpPr>
            <p:nvPr/>
          </p:nvSpPr>
          <p:spPr bwMode="auto">
            <a:xfrm>
              <a:off x="39624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39" name="Rectangle 83"/>
            <p:cNvSpPr>
              <a:spLocks noChangeArrowheads="1"/>
            </p:cNvSpPr>
            <p:nvPr/>
          </p:nvSpPr>
          <p:spPr bwMode="auto">
            <a:xfrm>
              <a:off x="39624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0" name="Rectangle 84"/>
            <p:cNvSpPr>
              <a:spLocks noChangeArrowheads="1"/>
            </p:cNvSpPr>
            <p:nvPr/>
          </p:nvSpPr>
          <p:spPr bwMode="auto">
            <a:xfrm>
              <a:off x="42672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1" name="Rectangle 85"/>
            <p:cNvSpPr>
              <a:spLocks noChangeArrowheads="1"/>
            </p:cNvSpPr>
            <p:nvPr/>
          </p:nvSpPr>
          <p:spPr bwMode="auto">
            <a:xfrm>
              <a:off x="42672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2" name="Rectangle 86"/>
            <p:cNvSpPr>
              <a:spLocks noChangeArrowheads="1"/>
            </p:cNvSpPr>
            <p:nvPr/>
          </p:nvSpPr>
          <p:spPr bwMode="auto">
            <a:xfrm>
              <a:off x="42672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3" name="Rectangle 87"/>
            <p:cNvSpPr>
              <a:spLocks noChangeArrowheads="1"/>
            </p:cNvSpPr>
            <p:nvPr/>
          </p:nvSpPr>
          <p:spPr bwMode="auto">
            <a:xfrm>
              <a:off x="42672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4" name="Rectangle 88"/>
            <p:cNvSpPr>
              <a:spLocks noChangeArrowheads="1"/>
            </p:cNvSpPr>
            <p:nvPr/>
          </p:nvSpPr>
          <p:spPr bwMode="auto">
            <a:xfrm>
              <a:off x="42672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5" name="Rectangle 89"/>
            <p:cNvSpPr>
              <a:spLocks noChangeArrowheads="1"/>
            </p:cNvSpPr>
            <p:nvPr/>
          </p:nvSpPr>
          <p:spPr bwMode="auto">
            <a:xfrm>
              <a:off x="42672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6" name="Rectangle 90"/>
            <p:cNvSpPr>
              <a:spLocks noChangeArrowheads="1"/>
            </p:cNvSpPr>
            <p:nvPr/>
          </p:nvSpPr>
          <p:spPr bwMode="auto">
            <a:xfrm>
              <a:off x="42672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7" name="Rectangle 91"/>
            <p:cNvSpPr>
              <a:spLocks noChangeArrowheads="1"/>
            </p:cNvSpPr>
            <p:nvPr/>
          </p:nvSpPr>
          <p:spPr bwMode="auto">
            <a:xfrm>
              <a:off x="42672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8" name="Rectangle 92"/>
            <p:cNvSpPr>
              <a:spLocks noChangeArrowheads="1"/>
            </p:cNvSpPr>
            <p:nvPr/>
          </p:nvSpPr>
          <p:spPr bwMode="auto">
            <a:xfrm>
              <a:off x="42672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49" name="Rectangle 93"/>
            <p:cNvSpPr>
              <a:spLocks noChangeArrowheads="1"/>
            </p:cNvSpPr>
            <p:nvPr/>
          </p:nvSpPr>
          <p:spPr bwMode="auto">
            <a:xfrm>
              <a:off x="42672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0" name="Rectangle 94"/>
            <p:cNvSpPr>
              <a:spLocks noChangeArrowheads="1"/>
            </p:cNvSpPr>
            <p:nvPr/>
          </p:nvSpPr>
          <p:spPr bwMode="auto">
            <a:xfrm>
              <a:off x="42672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1" name="Rectangle 95"/>
            <p:cNvSpPr>
              <a:spLocks noChangeArrowheads="1"/>
            </p:cNvSpPr>
            <p:nvPr/>
          </p:nvSpPr>
          <p:spPr bwMode="auto">
            <a:xfrm>
              <a:off x="42672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2" name="Rectangle 96"/>
            <p:cNvSpPr>
              <a:spLocks noChangeArrowheads="1"/>
            </p:cNvSpPr>
            <p:nvPr/>
          </p:nvSpPr>
          <p:spPr bwMode="auto">
            <a:xfrm>
              <a:off x="42672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3" name="Rectangle 97"/>
            <p:cNvSpPr>
              <a:spLocks noChangeArrowheads="1"/>
            </p:cNvSpPr>
            <p:nvPr/>
          </p:nvSpPr>
          <p:spPr bwMode="auto">
            <a:xfrm>
              <a:off x="42672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4" name="Rectangle 98"/>
            <p:cNvSpPr>
              <a:spLocks noChangeArrowheads="1"/>
            </p:cNvSpPr>
            <p:nvPr/>
          </p:nvSpPr>
          <p:spPr bwMode="auto">
            <a:xfrm>
              <a:off x="42672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5" name="Rectangle 99"/>
            <p:cNvSpPr>
              <a:spLocks noChangeArrowheads="1"/>
            </p:cNvSpPr>
            <p:nvPr/>
          </p:nvSpPr>
          <p:spPr bwMode="auto">
            <a:xfrm>
              <a:off x="45720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6" name="Rectangle 100"/>
            <p:cNvSpPr>
              <a:spLocks noChangeArrowheads="1"/>
            </p:cNvSpPr>
            <p:nvPr/>
          </p:nvSpPr>
          <p:spPr bwMode="auto">
            <a:xfrm>
              <a:off x="45720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7" name="Rectangle 101"/>
            <p:cNvSpPr>
              <a:spLocks noChangeArrowheads="1"/>
            </p:cNvSpPr>
            <p:nvPr/>
          </p:nvSpPr>
          <p:spPr bwMode="auto">
            <a:xfrm>
              <a:off x="45720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8" name="Rectangle 102"/>
            <p:cNvSpPr>
              <a:spLocks noChangeArrowheads="1"/>
            </p:cNvSpPr>
            <p:nvPr/>
          </p:nvSpPr>
          <p:spPr bwMode="auto">
            <a:xfrm>
              <a:off x="45720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59" name="Rectangle 103"/>
            <p:cNvSpPr>
              <a:spLocks noChangeArrowheads="1"/>
            </p:cNvSpPr>
            <p:nvPr/>
          </p:nvSpPr>
          <p:spPr bwMode="auto">
            <a:xfrm>
              <a:off x="45720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0" name="Rectangle 104"/>
            <p:cNvSpPr>
              <a:spLocks noChangeArrowheads="1"/>
            </p:cNvSpPr>
            <p:nvPr/>
          </p:nvSpPr>
          <p:spPr bwMode="auto">
            <a:xfrm>
              <a:off x="45720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1" name="Rectangle 105"/>
            <p:cNvSpPr>
              <a:spLocks noChangeArrowheads="1"/>
            </p:cNvSpPr>
            <p:nvPr/>
          </p:nvSpPr>
          <p:spPr bwMode="auto">
            <a:xfrm>
              <a:off x="45720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2" name="Rectangle 106"/>
            <p:cNvSpPr>
              <a:spLocks noChangeArrowheads="1"/>
            </p:cNvSpPr>
            <p:nvPr/>
          </p:nvSpPr>
          <p:spPr bwMode="auto">
            <a:xfrm>
              <a:off x="45720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3" name="Rectangle 107"/>
            <p:cNvSpPr>
              <a:spLocks noChangeArrowheads="1"/>
            </p:cNvSpPr>
            <p:nvPr/>
          </p:nvSpPr>
          <p:spPr bwMode="auto">
            <a:xfrm>
              <a:off x="45720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4" name="Rectangle 108"/>
            <p:cNvSpPr>
              <a:spLocks noChangeArrowheads="1"/>
            </p:cNvSpPr>
            <p:nvPr/>
          </p:nvSpPr>
          <p:spPr bwMode="auto">
            <a:xfrm>
              <a:off x="45720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5" name="Rectangle 109"/>
            <p:cNvSpPr>
              <a:spLocks noChangeArrowheads="1"/>
            </p:cNvSpPr>
            <p:nvPr/>
          </p:nvSpPr>
          <p:spPr bwMode="auto">
            <a:xfrm>
              <a:off x="45720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6" name="Rectangle 110"/>
            <p:cNvSpPr>
              <a:spLocks noChangeArrowheads="1"/>
            </p:cNvSpPr>
            <p:nvPr/>
          </p:nvSpPr>
          <p:spPr bwMode="auto">
            <a:xfrm>
              <a:off x="45720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7" name="Rectangle 111"/>
            <p:cNvSpPr>
              <a:spLocks noChangeArrowheads="1"/>
            </p:cNvSpPr>
            <p:nvPr/>
          </p:nvSpPr>
          <p:spPr bwMode="auto">
            <a:xfrm>
              <a:off x="45720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8" name="Rectangle 112"/>
            <p:cNvSpPr>
              <a:spLocks noChangeArrowheads="1"/>
            </p:cNvSpPr>
            <p:nvPr/>
          </p:nvSpPr>
          <p:spPr bwMode="auto">
            <a:xfrm>
              <a:off x="45720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69" name="Rectangle 113"/>
            <p:cNvSpPr>
              <a:spLocks noChangeArrowheads="1"/>
            </p:cNvSpPr>
            <p:nvPr/>
          </p:nvSpPr>
          <p:spPr bwMode="auto">
            <a:xfrm>
              <a:off x="45720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0" name="Rectangle 114"/>
            <p:cNvSpPr>
              <a:spLocks noChangeArrowheads="1"/>
            </p:cNvSpPr>
            <p:nvPr/>
          </p:nvSpPr>
          <p:spPr bwMode="auto">
            <a:xfrm>
              <a:off x="48768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1" name="Rectangle 115"/>
            <p:cNvSpPr>
              <a:spLocks noChangeArrowheads="1"/>
            </p:cNvSpPr>
            <p:nvPr/>
          </p:nvSpPr>
          <p:spPr bwMode="auto">
            <a:xfrm>
              <a:off x="48768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2" name="Rectangle 116"/>
            <p:cNvSpPr>
              <a:spLocks noChangeArrowheads="1"/>
            </p:cNvSpPr>
            <p:nvPr/>
          </p:nvSpPr>
          <p:spPr bwMode="auto">
            <a:xfrm>
              <a:off x="48768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3" name="Rectangle 117"/>
            <p:cNvSpPr>
              <a:spLocks noChangeArrowheads="1"/>
            </p:cNvSpPr>
            <p:nvPr/>
          </p:nvSpPr>
          <p:spPr bwMode="auto">
            <a:xfrm>
              <a:off x="48768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4" name="Rectangle 118"/>
            <p:cNvSpPr>
              <a:spLocks noChangeArrowheads="1"/>
            </p:cNvSpPr>
            <p:nvPr/>
          </p:nvSpPr>
          <p:spPr bwMode="auto">
            <a:xfrm>
              <a:off x="48768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5" name="Rectangle 119"/>
            <p:cNvSpPr>
              <a:spLocks noChangeArrowheads="1"/>
            </p:cNvSpPr>
            <p:nvPr/>
          </p:nvSpPr>
          <p:spPr bwMode="auto">
            <a:xfrm>
              <a:off x="48768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6" name="Rectangle 120"/>
            <p:cNvSpPr>
              <a:spLocks noChangeArrowheads="1"/>
            </p:cNvSpPr>
            <p:nvPr/>
          </p:nvSpPr>
          <p:spPr bwMode="auto">
            <a:xfrm>
              <a:off x="48768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7" name="Rectangle 121"/>
            <p:cNvSpPr>
              <a:spLocks noChangeArrowheads="1"/>
            </p:cNvSpPr>
            <p:nvPr/>
          </p:nvSpPr>
          <p:spPr bwMode="auto">
            <a:xfrm>
              <a:off x="48768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8" name="Rectangle 122"/>
            <p:cNvSpPr>
              <a:spLocks noChangeArrowheads="1"/>
            </p:cNvSpPr>
            <p:nvPr/>
          </p:nvSpPr>
          <p:spPr bwMode="auto">
            <a:xfrm>
              <a:off x="48768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79" name="Rectangle 123"/>
            <p:cNvSpPr>
              <a:spLocks noChangeArrowheads="1"/>
            </p:cNvSpPr>
            <p:nvPr/>
          </p:nvSpPr>
          <p:spPr bwMode="auto">
            <a:xfrm>
              <a:off x="48768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0" name="Rectangle 124"/>
            <p:cNvSpPr>
              <a:spLocks noChangeArrowheads="1"/>
            </p:cNvSpPr>
            <p:nvPr/>
          </p:nvSpPr>
          <p:spPr bwMode="auto">
            <a:xfrm>
              <a:off x="48768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1" name="Rectangle 125"/>
            <p:cNvSpPr>
              <a:spLocks noChangeArrowheads="1"/>
            </p:cNvSpPr>
            <p:nvPr/>
          </p:nvSpPr>
          <p:spPr bwMode="auto">
            <a:xfrm>
              <a:off x="48768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2" name="Rectangle 126"/>
            <p:cNvSpPr>
              <a:spLocks noChangeArrowheads="1"/>
            </p:cNvSpPr>
            <p:nvPr/>
          </p:nvSpPr>
          <p:spPr bwMode="auto">
            <a:xfrm>
              <a:off x="48768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3" name="Rectangle 127"/>
            <p:cNvSpPr>
              <a:spLocks noChangeArrowheads="1"/>
            </p:cNvSpPr>
            <p:nvPr/>
          </p:nvSpPr>
          <p:spPr bwMode="auto">
            <a:xfrm>
              <a:off x="48768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4" name="Rectangle 128"/>
            <p:cNvSpPr>
              <a:spLocks noChangeArrowheads="1"/>
            </p:cNvSpPr>
            <p:nvPr/>
          </p:nvSpPr>
          <p:spPr bwMode="auto">
            <a:xfrm>
              <a:off x="48768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5" name="Rectangle 129"/>
            <p:cNvSpPr>
              <a:spLocks noChangeArrowheads="1"/>
            </p:cNvSpPr>
            <p:nvPr/>
          </p:nvSpPr>
          <p:spPr bwMode="auto">
            <a:xfrm>
              <a:off x="51816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6" name="Rectangle 130"/>
            <p:cNvSpPr>
              <a:spLocks noChangeArrowheads="1"/>
            </p:cNvSpPr>
            <p:nvPr/>
          </p:nvSpPr>
          <p:spPr bwMode="auto">
            <a:xfrm>
              <a:off x="51816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7" name="Rectangle 131"/>
            <p:cNvSpPr>
              <a:spLocks noChangeArrowheads="1"/>
            </p:cNvSpPr>
            <p:nvPr/>
          </p:nvSpPr>
          <p:spPr bwMode="auto">
            <a:xfrm>
              <a:off x="51816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8" name="Rectangle 132"/>
            <p:cNvSpPr>
              <a:spLocks noChangeArrowheads="1"/>
            </p:cNvSpPr>
            <p:nvPr/>
          </p:nvSpPr>
          <p:spPr bwMode="auto">
            <a:xfrm>
              <a:off x="51816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89" name="Rectangle 133"/>
            <p:cNvSpPr>
              <a:spLocks noChangeArrowheads="1"/>
            </p:cNvSpPr>
            <p:nvPr/>
          </p:nvSpPr>
          <p:spPr bwMode="auto">
            <a:xfrm>
              <a:off x="51816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0" name="Rectangle 134"/>
            <p:cNvSpPr>
              <a:spLocks noChangeArrowheads="1"/>
            </p:cNvSpPr>
            <p:nvPr/>
          </p:nvSpPr>
          <p:spPr bwMode="auto">
            <a:xfrm>
              <a:off x="51816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1" name="Rectangle 135"/>
            <p:cNvSpPr>
              <a:spLocks noChangeArrowheads="1"/>
            </p:cNvSpPr>
            <p:nvPr/>
          </p:nvSpPr>
          <p:spPr bwMode="auto">
            <a:xfrm>
              <a:off x="51816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2" name="Rectangle 136"/>
            <p:cNvSpPr>
              <a:spLocks noChangeArrowheads="1"/>
            </p:cNvSpPr>
            <p:nvPr/>
          </p:nvSpPr>
          <p:spPr bwMode="auto">
            <a:xfrm>
              <a:off x="51816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3" name="Rectangle 137"/>
            <p:cNvSpPr>
              <a:spLocks noChangeArrowheads="1"/>
            </p:cNvSpPr>
            <p:nvPr/>
          </p:nvSpPr>
          <p:spPr bwMode="auto">
            <a:xfrm>
              <a:off x="51816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4" name="Rectangle 138"/>
            <p:cNvSpPr>
              <a:spLocks noChangeArrowheads="1"/>
            </p:cNvSpPr>
            <p:nvPr/>
          </p:nvSpPr>
          <p:spPr bwMode="auto">
            <a:xfrm>
              <a:off x="51816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5" name="Rectangle 139"/>
            <p:cNvSpPr>
              <a:spLocks noChangeArrowheads="1"/>
            </p:cNvSpPr>
            <p:nvPr/>
          </p:nvSpPr>
          <p:spPr bwMode="auto">
            <a:xfrm>
              <a:off x="51816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6" name="Rectangle 140"/>
            <p:cNvSpPr>
              <a:spLocks noChangeArrowheads="1"/>
            </p:cNvSpPr>
            <p:nvPr/>
          </p:nvSpPr>
          <p:spPr bwMode="auto">
            <a:xfrm>
              <a:off x="51816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7" name="Rectangle 141"/>
            <p:cNvSpPr>
              <a:spLocks noChangeArrowheads="1"/>
            </p:cNvSpPr>
            <p:nvPr/>
          </p:nvSpPr>
          <p:spPr bwMode="auto">
            <a:xfrm>
              <a:off x="51816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8" name="Rectangle 142"/>
            <p:cNvSpPr>
              <a:spLocks noChangeArrowheads="1"/>
            </p:cNvSpPr>
            <p:nvPr/>
          </p:nvSpPr>
          <p:spPr bwMode="auto">
            <a:xfrm>
              <a:off x="51816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699" name="Rectangle 143"/>
            <p:cNvSpPr>
              <a:spLocks noChangeArrowheads="1"/>
            </p:cNvSpPr>
            <p:nvPr/>
          </p:nvSpPr>
          <p:spPr bwMode="auto">
            <a:xfrm>
              <a:off x="51816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0" name="Rectangle 144"/>
            <p:cNvSpPr>
              <a:spLocks noChangeArrowheads="1"/>
            </p:cNvSpPr>
            <p:nvPr/>
          </p:nvSpPr>
          <p:spPr bwMode="auto">
            <a:xfrm>
              <a:off x="54864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1" name="Rectangle 145"/>
            <p:cNvSpPr>
              <a:spLocks noChangeArrowheads="1"/>
            </p:cNvSpPr>
            <p:nvPr/>
          </p:nvSpPr>
          <p:spPr bwMode="auto">
            <a:xfrm>
              <a:off x="54864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2" name="Rectangle 146"/>
            <p:cNvSpPr>
              <a:spLocks noChangeArrowheads="1"/>
            </p:cNvSpPr>
            <p:nvPr/>
          </p:nvSpPr>
          <p:spPr bwMode="auto">
            <a:xfrm>
              <a:off x="54864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3" name="Rectangle 147"/>
            <p:cNvSpPr>
              <a:spLocks noChangeArrowheads="1"/>
            </p:cNvSpPr>
            <p:nvPr/>
          </p:nvSpPr>
          <p:spPr bwMode="auto">
            <a:xfrm>
              <a:off x="54864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4" name="Rectangle 148"/>
            <p:cNvSpPr>
              <a:spLocks noChangeArrowheads="1"/>
            </p:cNvSpPr>
            <p:nvPr/>
          </p:nvSpPr>
          <p:spPr bwMode="auto">
            <a:xfrm>
              <a:off x="54864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5" name="Rectangle 149"/>
            <p:cNvSpPr>
              <a:spLocks noChangeArrowheads="1"/>
            </p:cNvSpPr>
            <p:nvPr/>
          </p:nvSpPr>
          <p:spPr bwMode="auto">
            <a:xfrm>
              <a:off x="54864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6" name="Rectangle 150"/>
            <p:cNvSpPr>
              <a:spLocks noChangeArrowheads="1"/>
            </p:cNvSpPr>
            <p:nvPr/>
          </p:nvSpPr>
          <p:spPr bwMode="auto">
            <a:xfrm>
              <a:off x="54864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7" name="Rectangle 151"/>
            <p:cNvSpPr>
              <a:spLocks noChangeArrowheads="1"/>
            </p:cNvSpPr>
            <p:nvPr/>
          </p:nvSpPr>
          <p:spPr bwMode="auto">
            <a:xfrm>
              <a:off x="54864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8" name="Rectangle 152"/>
            <p:cNvSpPr>
              <a:spLocks noChangeArrowheads="1"/>
            </p:cNvSpPr>
            <p:nvPr/>
          </p:nvSpPr>
          <p:spPr bwMode="auto">
            <a:xfrm>
              <a:off x="54864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09" name="Rectangle 153"/>
            <p:cNvSpPr>
              <a:spLocks noChangeArrowheads="1"/>
            </p:cNvSpPr>
            <p:nvPr/>
          </p:nvSpPr>
          <p:spPr bwMode="auto">
            <a:xfrm>
              <a:off x="54864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0" name="Rectangle 154"/>
            <p:cNvSpPr>
              <a:spLocks noChangeArrowheads="1"/>
            </p:cNvSpPr>
            <p:nvPr/>
          </p:nvSpPr>
          <p:spPr bwMode="auto">
            <a:xfrm>
              <a:off x="54864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1" name="Rectangle 155"/>
            <p:cNvSpPr>
              <a:spLocks noChangeArrowheads="1"/>
            </p:cNvSpPr>
            <p:nvPr/>
          </p:nvSpPr>
          <p:spPr bwMode="auto">
            <a:xfrm>
              <a:off x="54864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2" name="Rectangle 156"/>
            <p:cNvSpPr>
              <a:spLocks noChangeArrowheads="1"/>
            </p:cNvSpPr>
            <p:nvPr/>
          </p:nvSpPr>
          <p:spPr bwMode="auto">
            <a:xfrm>
              <a:off x="54864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3" name="Rectangle 157"/>
            <p:cNvSpPr>
              <a:spLocks noChangeArrowheads="1"/>
            </p:cNvSpPr>
            <p:nvPr/>
          </p:nvSpPr>
          <p:spPr bwMode="auto">
            <a:xfrm>
              <a:off x="54864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4" name="Rectangle 158"/>
            <p:cNvSpPr>
              <a:spLocks noChangeArrowheads="1"/>
            </p:cNvSpPr>
            <p:nvPr/>
          </p:nvSpPr>
          <p:spPr bwMode="auto">
            <a:xfrm>
              <a:off x="54864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5" name="Rectangle 159"/>
            <p:cNvSpPr>
              <a:spLocks noChangeArrowheads="1"/>
            </p:cNvSpPr>
            <p:nvPr/>
          </p:nvSpPr>
          <p:spPr bwMode="auto">
            <a:xfrm>
              <a:off x="57912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6" name="Rectangle 160"/>
            <p:cNvSpPr>
              <a:spLocks noChangeArrowheads="1"/>
            </p:cNvSpPr>
            <p:nvPr/>
          </p:nvSpPr>
          <p:spPr bwMode="auto">
            <a:xfrm>
              <a:off x="57912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7" name="Rectangle 161"/>
            <p:cNvSpPr>
              <a:spLocks noChangeArrowheads="1"/>
            </p:cNvSpPr>
            <p:nvPr/>
          </p:nvSpPr>
          <p:spPr bwMode="auto">
            <a:xfrm>
              <a:off x="57912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8" name="Rectangle 162"/>
            <p:cNvSpPr>
              <a:spLocks noChangeArrowheads="1"/>
            </p:cNvSpPr>
            <p:nvPr/>
          </p:nvSpPr>
          <p:spPr bwMode="auto">
            <a:xfrm>
              <a:off x="57912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19" name="Rectangle 163"/>
            <p:cNvSpPr>
              <a:spLocks noChangeArrowheads="1"/>
            </p:cNvSpPr>
            <p:nvPr/>
          </p:nvSpPr>
          <p:spPr bwMode="auto">
            <a:xfrm>
              <a:off x="57912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0" name="Rectangle 164"/>
            <p:cNvSpPr>
              <a:spLocks noChangeArrowheads="1"/>
            </p:cNvSpPr>
            <p:nvPr/>
          </p:nvSpPr>
          <p:spPr bwMode="auto">
            <a:xfrm>
              <a:off x="57912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1" name="Rectangle 165"/>
            <p:cNvSpPr>
              <a:spLocks noChangeArrowheads="1"/>
            </p:cNvSpPr>
            <p:nvPr/>
          </p:nvSpPr>
          <p:spPr bwMode="auto">
            <a:xfrm>
              <a:off x="57912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2" name="Rectangle 166"/>
            <p:cNvSpPr>
              <a:spLocks noChangeArrowheads="1"/>
            </p:cNvSpPr>
            <p:nvPr/>
          </p:nvSpPr>
          <p:spPr bwMode="auto">
            <a:xfrm>
              <a:off x="57912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3" name="Rectangle 167"/>
            <p:cNvSpPr>
              <a:spLocks noChangeArrowheads="1"/>
            </p:cNvSpPr>
            <p:nvPr/>
          </p:nvSpPr>
          <p:spPr bwMode="auto">
            <a:xfrm>
              <a:off x="57912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4" name="Rectangle 168"/>
            <p:cNvSpPr>
              <a:spLocks noChangeArrowheads="1"/>
            </p:cNvSpPr>
            <p:nvPr/>
          </p:nvSpPr>
          <p:spPr bwMode="auto">
            <a:xfrm>
              <a:off x="57912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5" name="Rectangle 169"/>
            <p:cNvSpPr>
              <a:spLocks noChangeArrowheads="1"/>
            </p:cNvSpPr>
            <p:nvPr/>
          </p:nvSpPr>
          <p:spPr bwMode="auto">
            <a:xfrm>
              <a:off x="57912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6" name="Rectangle 170"/>
            <p:cNvSpPr>
              <a:spLocks noChangeArrowheads="1"/>
            </p:cNvSpPr>
            <p:nvPr/>
          </p:nvSpPr>
          <p:spPr bwMode="auto">
            <a:xfrm>
              <a:off x="57912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7" name="Rectangle 171"/>
            <p:cNvSpPr>
              <a:spLocks noChangeArrowheads="1"/>
            </p:cNvSpPr>
            <p:nvPr/>
          </p:nvSpPr>
          <p:spPr bwMode="auto">
            <a:xfrm>
              <a:off x="57912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8" name="Rectangle 172"/>
            <p:cNvSpPr>
              <a:spLocks noChangeArrowheads="1"/>
            </p:cNvSpPr>
            <p:nvPr/>
          </p:nvSpPr>
          <p:spPr bwMode="auto">
            <a:xfrm>
              <a:off x="57912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29" name="Rectangle 173"/>
            <p:cNvSpPr>
              <a:spLocks noChangeArrowheads="1"/>
            </p:cNvSpPr>
            <p:nvPr/>
          </p:nvSpPr>
          <p:spPr bwMode="auto">
            <a:xfrm>
              <a:off x="57912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0" name="Rectangle 174"/>
            <p:cNvSpPr>
              <a:spLocks noChangeArrowheads="1"/>
            </p:cNvSpPr>
            <p:nvPr/>
          </p:nvSpPr>
          <p:spPr bwMode="auto">
            <a:xfrm>
              <a:off x="60960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1" name="Rectangle 175"/>
            <p:cNvSpPr>
              <a:spLocks noChangeArrowheads="1"/>
            </p:cNvSpPr>
            <p:nvPr/>
          </p:nvSpPr>
          <p:spPr bwMode="auto">
            <a:xfrm>
              <a:off x="60960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2" name="Rectangle 176"/>
            <p:cNvSpPr>
              <a:spLocks noChangeArrowheads="1"/>
            </p:cNvSpPr>
            <p:nvPr/>
          </p:nvSpPr>
          <p:spPr bwMode="auto">
            <a:xfrm>
              <a:off x="60960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3" name="Rectangle 177"/>
            <p:cNvSpPr>
              <a:spLocks noChangeArrowheads="1"/>
            </p:cNvSpPr>
            <p:nvPr/>
          </p:nvSpPr>
          <p:spPr bwMode="auto">
            <a:xfrm>
              <a:off x="60960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4" name="Rectangle 178"/>
            <p:cNvSpPr>
              <a:spLocks noChangeArrowheads="1"/>
            </p:cNvSpPr>
            <p:nvPr/>
          </p:nvSpPr>
          <p:spPr bwMode="auto">
            <a:xfrm>
              <a:off x="60960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5" name="Rectangle 179"/>
            <p:cNvSpPr>
              <a:spLocks noChangeArrowheads="1"/>
            </p:cNvSpPr>
            <p:nvPr/>
          </p:nvSpPr>
          <p:spPr bwMode="auto">
            <a:xfrm>
              <a:off x="60960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6" name="Rectangle 180"/>
            <p:cNvSpPr>
              <a:spLocks noChangeArrowheads="1"/>
            </p:cNvSpPr>
            <p:nvPr/>
          </p:nvSpPr>
          <p:spPr bwMode="auto">
            <a:xfrm>
              <a:off x="60960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7" name="Rectangle 181"/>
            <p:cNvSpPr>
              <a:spLocks noChangeArrowheads="1"/>
            </p:cNvSpPr>
            <p:nvPr/>
          </p:nvSpPr>
          <p:spPr bwMode="auto">
            <a:xfrm>
              <a:off x="60960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8" name="Rectangle 182"/>
            <p:cNvSpPr>
              <a:spLocks noChangeArrowheads="1"/>
            </p:cNvSpPr>
            <p:nvPr/>
          </p:nvSpPr>
          <p:spPr bwMode="auto">
            <a:xfrm>
              <a:off x="60960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39" name="Rectangle 183"/>
            <p:cNvSpPr>
              <a:spLocks noChangeArrowheads="1"/>
            </p:cNvSpPr>
            <p:nvPr/>
          </p:nvSpPr>
          <p:spPr bwMode="auto">
            <a:xfrm>
              <a:off x="60960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0" name="Rectangle 184"/>
            <p:cNvSpPr>
              <a:spLocks noChangeArrowheads="1"/>
            </p:cNvSpPr>
            <p:nvPr/>
          </p:nvSpPr>
          <p:spPr bwMode="auto">
            <a:xfrm>
              <a:off x="60960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1" name="Rectangle 185"/>
            <p:cNvSpPr>
              <a:spLocks noChangeArrowheads="1"/>
            </p:cNvSpPr>
            <p:nvPr/>
          </p:nvSpPr>
          <p:spPr bwMode="auto">
            <a:xfrm>
              <a:off x="60960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2" name="Rectangle 186"/>
            <p:cNvSpPr>
              <a:spLocks noChangeArrowheads="1"/>
            </p:cNvSpPr>
            <p:nvPr/>
          </p:nvSpPr>
          <p:spPr bwMode="auto">
            <a:xfrm>
              <a:off x="60960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3" name="Rectangle 187"/>
            <p:cNvSpPr>
              <a:spLocks noChangeArrowheads="1"/>
            </p:cNvSpPr>
            <p:nvPr/>
          </p:nvSpPr>
          <p:spPr bwMode="auto">
            <a:xfrm>
              <a:off x="60960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4" name="Rectangle 188"/>
            <p:cNvSpPr>
              <a:spLocks noChangeArrowheads="1"/>
            </p:cNvSpPr>
            <p:nvPr/>
          </p:nvSpPr>
          <p:spPr bwMode="auto">
            <a:xfrm>
              <a:off x="60960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5" name="Rectangle 189"/>
            <p:cNvSpPr>
              <a:spLocks noChangeArrowheads="1"/>
            </p:cNvSpPr>
            <p:nvPr/>
          </p:nvSpPr>
          <p:spPr bwMode="auto">
            <a:xfrm>
              <a:off x="64008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6" name="Rectangle 190"/>
            <p:cNvSpPr>
              <a:spLocks noChangeArrowheads="1"/>
            </p:cNvSpPr>
            <p:nvPr/>
          </p:nvSpPr>
          <p:spPr bwMode="auto">
            <a:xfrm>
              <a:off x="64008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7" name="Rectangle 191"/>
            <p:cNvSpPr>
              <a:spLocks noChangeArrowheads="1"/>
            </p:cNvSpPr>
            <p:nvPr/>
          </p:nvSpPr>
          <p:spPr bwMode="auto">
            <a:xfrm>
              <a:off x="64008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8" name="Rectangle 192"/>
            <p:cNvSpPr>
              <a:spLocks noChangeArrowheads="1"/>
            </p:cNvSpPr>
            <p:nvPr/>
          </p:nvSpPr>
          <p:spPr bwMode="auto">
            <a:xfrm>
              <a:off x="64008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49" name="Rectangle 193"/>
            <p:cNvSpPr>
              <a:spLocks noChangeArrowheads="1"/>
            </p:cNvSpPr>
            <p:nvPr/>
          </p:nvSpPr>
          <p:spPr bwMode="auto">
            <a:xfrm>
              <a:off x="64008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0" name="Rectangle 194"/>
            <p:cNvSpPr>
              <a:spLocks noChangeArrowheads="1"/>
            </p:cNvSpPr>
            <p:nvPr/>
          </p:nvSpPr>
          <p:spPr bwMode="auto">
            <a:xfrm>
              <a:off x="64008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1" name="Rectangle 195"/>
            <p:cNvSpPr>
              <a:spLocks noChangeArrowheads="1"/>
            </p:cNvSpPr>
            <p:nvPr/>
          </p:nvSpPr>
          <p:spPr bwMode="auto">
            <a:xfrm>
              <a:off x="64008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2" name="Rectangle 196"/>
            <p:cNvSpPr>
              <a:spLocks noChangeArrowheads="1"/>
            </p:cNvSpPr>
            <p:nvPr/>
          </p:nvSpPr>
          <p:spPr bwMode="auto">
            <a:xfrm>
              <a:off x="64008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3" name="Rectangle 197"/>
            <p:cNvSpPr>
              <a:spLocks noChangeArrowheads="1"/>
            </p:cNvSpPr>
            <p:nvPr/>
          </p:nvSpPr>
          <p:spPr bwMode="auto">
            <a:xfrm>
              <a:off x="64008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4" name="Rectangle 198"/>
            <p:cNvSpPr>
              <a:spLocks noChangeArrowheads="1"/>
            </p:cNvSpPr>
            <p:nvPr/>
          </p:nvSpPr>
          <p:spPr bwMode="auto">
            <a:xfrm>
              <a:off x="64008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5" name="Rectangle 199"/>
            <p:cNvSpPr>
              <a:spLocks noChangeArrowheads="1"/>
            </p:cNvSpPr>
            <p:nvPr/>
          </p:nvSpPr>
          <p:spPr bwMode="auto">
            <a:xfrm>
              <a:off x="64008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6" name="Rectangle 200"/>
            <p:cNvSpPr>
              <a:spLocks noChangeArrowheads="1"/>
            </p:cNvSpPr>
            <p:nvPr/>
          </p:nvSpPr>
          <p:spPr bwMode="auto">
            <a:xfrm>
              <a:off x="64008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7" name="Rectangle 201"/>
            <p:cNvSpPr>
              <a:spLocks noChangeArrowheads="1"/>
            </p:cNvSpPr>
            <p:nvPr/>
          </p:nvSpPr>
          <p:spPr bwMode="auto">
            <a:xfrm>
              <a:off x="64008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8" name="Rectangle 202"/>
            <p:cNvSpPr>
              <a:spLocks noChangeArrowheads="1"/>
            </p:cNvSpPr>
            <p:nvPr/>
          </p:nvSpPr>
          <p:spPr bwMode="auto">
            <a:xfrm>
              <a:off x="64008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59" name="Rectangle 203"/>
            <p:cNvSpPr>
              <a:spLocks noChangeArrowheads="1"/>
            </p:cNvSpPr>
            <p:nvPr/>
          </p:nvSpPr>
          <p:spPr bwMode="auto">
            <a:xfrm>
              <a:off x="64008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0" name="Rectangle 204"/>
            <p:cNvSpPr>
              <a:spLocks noChangeArrowheads="1"/>
            </p:cNvSpPr>
            <p:nvPr/>
          </p:nvSpPr>
          <p:spPr bwMode="auto">
            <a:xfrm>
              <a:off x="67056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1" name="Rectangle 205"/>
            <p:cNvSpPr>
              <a:spLocks noChangeArrowheads="1"/>
            </p:cNvSpPr>
            <p:nvPr/>
          </p:nvSpPr>
          <p:spPr bwMode="auto">
            <a:xfrm>
              <a:off x="67056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2" name="Rectangle 206"/>
            <p:cNvSpPr>
              <a:spLocks noChangeArrowheads="1"/>
            </p:cNvSpPr>
            <p:nvPr/>
          </p:nvSpPr>
          <p:spPr bwMode="auto">
            <a:xfrm>
              <a:off x="67056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3" name="Rectangle 207"/>
            <p:cNvSpPr>
              <a:spLocks noChangeArrowheads="1"/>
            </p:cNvSpPr>
            <p:nvPr/>
          </p:nvSpPr>
          <p:spPr bwMode="auto">
            <a:xfrm>
              <a:off x="67056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4" name="Rectangle 208"/>
            <p:cNvSpPr>
              <a:spLocks noChangeArrowheads="1"/>
            </p:cNvSpPr>
            <p:nvPr/>
          </p:nvSpPr>
          <p:spPr bwMode="auto">
            <a:xfrm>
              <a:off x="67056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5" name="Rectangle 209"/>
            <p:cNvSpPr>
              <a:spLocks noChangeArrowheads="1"/>
            </p:cNvSpPr>
            <p:nvPr/>
          </p:nvSpPr>
          <p:spPr bwMode="auto">
            <a:xfrm>
              <a:off x="67056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6" name="Rectangle 210"/>
            <p:cNvSpPr>
              <a:spLocks noChangeArrowheads="1"/>
            </p:cNvSpPr>
            <p:nvPr/>
          </p:nvSpPr>
          <p:spPr bwMode="auto">
            <a:xfrm>
              <a:off x="67056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7" name="Rectangle 211"/>
            <p:cNvSpPr>
              <a:spLocks noChangeArrowheads="1"/>
            </p:cNvSpPr>
            <p:nvPr/>
          </p:nvSpPr>
          <p:spPr bwMode="auto">
            <a:xfrm>
              <a:off x="67056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8" name="Rectangle 212"/>
            <p:cNvSpPr>
              <a:spLocks noChangeArrowheads="1"/>
            </p:cNvSpPr>
            <p:nvPr/>
          </p:nvSpPr>
          <p:spPr bwMode="auto">
            <a:xfrm>
              <a:off x="67056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69" name="Rectangle 213"/>
            <p:cNvSpPr>
              <a:spLocks noChangeArrowheads="1"/>
            </p:cNvSpPr>
            <p:nvPr/>
          </p:nvSpPr>
          <p:spPr bwMode="auto">
            <a:xfrm>
              <a:off x="67056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0" name="Rectangle 214"/>
            <p:cNvSpPr>
              <a:spLocks noChangeArrowheads="1"/>
            </p:cNvSpPr>
            <p:nvPr/>
          </p:nvSpPr>
          <p:spPr bwMode="auto">
            <a:xfrm>
              <a:off x="67056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1" name="Rectangle 215"/>
            <p:cNvSpPr>
              <a:spLocks noChangeArrowheads="1"/>
            </p:cNvSpPr>
            <p:nvPr/>
          </p:nvSpPr>
          <p:spPr bwMode="auto">
            <a:xfrm>
              <a:off x="67056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2" name="Rectangle 216"/>
            <p:cNvSpPr>
              <a:spLocks noChangeArrowheads="1"/>
            </p:cNvSpPr>
            <p:nvPr/>
          </p:nvSpPr>
          <p:spPr bwMode="auto">
            <a:xfrm>
              <a:off x="67056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3" name="Rectangle 217"/>
            <p:cNvSpPr>
              <a:spLocks noChangeArrowheads="1"/>
            </p:cNvSpPr>
            <p:nvPr/>
          </p:nvSpPr>
          <p:spPr bwMode="auto">
            <a:xfrm>
              <a:off x="67056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4" name="Rectangle 218"/>
            <p:cNvSpPr>
              <a:spLocks noChangeArrowheads="1"/>
            </p:cNvSpPr>
            <p:nvPr/>
          </p:nvSpPr>
          <p:spPr bwMode="auto">
            <a:xfrm>
              <a:off x="67056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5" name="Rectangle 219"/>
            <p:cNvSpPr>
              <a:spLocks noChangeArrowheads="1"/>
            </p:cNvSpPr>
            <p:nvPr/>
          </p:nvSpPr>
          <p:spPr bwMode="auto">
            <a:xfrm>
              <a:off x="70104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6" name="Rectangle 220"/>
            <p:cNvSpPr>
              <a:spLocks noChangeArrowheads="1"/>
            </p:cNvSpPr>
            <p:nvPr/>
          </p:nvSpPr>
          <p:spPr bwMode="auto">
            <a:xfrm>
              <a:off x="70104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7" name="Rectangle 221"/>
            <p:cNvSpPr>
              <a:spLocks noChangeArrowheads="1"/>
            </p:cNvSpPr>
            <p:nvPr/>
          </p:nvSpPr>
          <p:spPr bwMode="auto">
            <a:xfrm>
              <a:off x="70104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8" name="Rectangle 222"/>
            <p:cNvSpPr>
              <a:spLocks noChangeArrowheads="1"/>
            </p:cNvSpPr>
            <p:nvPr/>
          </p:nvSpPr>
          <p:spPr bwMode="auto">
            <a:xfrm>
              <a:off x="70104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79" name="Rectangle 223"/>
            <p:cNvSpPr>
              <a:spLocks noChangeArrowheads="1"/>
            </p:cNvSpPr>
            <p:nvPr/>
          </p:nvSpPr>
          <p:spPr bwMode="auto">
            <a:xfrm>
              <a:off x="70104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0" name="Rectangle 224"/>
            <p:cNvSpPr>
              <a:spLocks noChangeArrowheads="1"/>
            </p:cNvSpPr>
            <p:nvPr/>
          </p:nvSpPr>
          <p:spPr bwMode="auto">
            <a:xfrm>
              <a:off x="70104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1" name="Rectangle 225"/>
            <p:cNvSpPr>
              <a:spLocks noChangeArrowheads="1"/>
            </p:cNvSpPr>
            <p:nvPr/>
          </p:nvSpPr>
          <p:spPr bwMode="auto">
            <a:xfrm>
              <a:off x="70104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2" name="Rectangle 226"/>
            <p:cNvSpPr>
              <a:spLocks noChangeArrowheads="1"/>
            </p:cNvSpPr>
            <p:nvPr/>
          </p:nvSpPr>
          <p:spPr bwMode="auto">
            <a:xfrm>
              <a:off x="70104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3" name="Rectangle 227"/>
            <p:cNvSpPr>
              <a:spLocks noChangeArrowheads="1"/>
            </p:cNvSpPr>
            <p:nvPr/>
          </p:nvSpPr>
          <p:spPr bwMode="auto">
            <a:xfrm>
              <a:off x="70104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4" name="Rectangle 228"/>
            <p:cNvSpPr>
              <a:spLocks noChangeArrowheads="1"/>
            </p:cNvSpPr>
            <p:nvPr/>
          </p:nvSpPr>
          <p:spPr bwMode="auto">
            <a:xfrm>
              <a:off x="70104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5" name="Rectangle 229"/>
            <p:cNvSpPr>
              <a:spLocks noChangeArrowheads="1"/>
            </p:cNvSpPr>
            <p:nvPr/>
          </p:nvSpPr>
          <p:spPr bwMode="auto">
            <a:xfrm>
              <a:off x="70104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6" name="Rectangle 230"/>
            <p:cNvSpPr>
              <a:spLocks noChangeArrowheads="1"/>
            </p:cNvSpPr>
            <p:nvPr/>
          </p:nvSpPr>
          <p:spPr bwMode="auto">
            <a:xfrm>
              <a:off x="70104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7" name="Rectangle 231"/>
            <p:cNvSpPr>
              <a:spLocks noChangeArrowheads="1"/>
            </p:cNvSpPr>
            <p:nvPr/>
          </p:nvSpPr>
          <p:spPr bwMode="auto">
            <a:xfrm>
              <a:off x="70104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8" name="Rectangle 232"/>
            <p:cNvSpPr>
              <a:spLocks noChangeArrowheads="1"/>
            </p:cNvSpPr>
            <p:nvPr/>
          </p:nvSpPr>
          <p:spPr bwMode="auto">
            <a:xfrm>
              <a:off x="70104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89" name="Rectangle 233"/>
            <p:cNvSpPr>
              <a:spLocks noChangeArrowheads="1"/>
            </p:cNvSpPr>
            <p:nvPr/>
          </p:nvSpPr>
          <p:spPr bwMode="auto">
            <a:xfrm>
              <a:off x="70104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0" name="Rectangle 234"/>
            <p:cNvSpPr>
              <a:spLocks noChangeArrowheads="1"/>
            </p:cNvSpPr>
            <p:nvPr/>
          </p:nvSpPr>
          <p:spPr bwMode="auto">
            <a:xfrm>
              <a:off x="73152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1" name="Rectangle 235"/>
            <p:cNvSpPr>
              <a:spLocks noChangeArrowheads="1"/>
            </p:cNvSpPr>
            <p:nvPr/>
          </p:nvSpPr>
          <p:spPr bwMode="auto">
            <a:xfrm>
              <a:off x="73152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2" name="Rectangle 236"/>
            <p:cNvSpPr>
              <a:spLocks noChangeArrowheads="1"/>
            </p:cNvSpPr>
            <p:nvPr/>
          </p:nvSpPr>
          <p:spPr bwMode="auto">
            <a:xfrm>
              <a:off x="73152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3" name="Rectangle 237"/>
            <p:cNvSpPr>
              <a:spLocks noChangeArrowheads="1"/>
            </p:cNvSpPr>
            <p:nvPr/>
          </p:nvSpPr>
          <p:spPr bwMode="auto">
            <a:xfrm>
              <a:off x="73152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4" name="Rectangle 238"/>
            <p:cNvSpPr>
              <a:spLocks noChangeArrowheads="1"/>
            </p:cNvSpPr>
            <p:nvPr/>
          </p:nvSpPr>
          <p:spPr bwMode="auto">
            <a:xfrm>
              <a:off x="73152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5" name="Rectangle 239"/>
            <p:cNvSpPr>
              <a:spLocks noChangeArrowheads="1"/>
            </p:cNvSpPr>
            <p:nvPr/>
          </p:nvSpPr>
          <p:spPr bwMode="auto">
            <a:xfrm>
              <a:off x="73152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6" name="Rectangle 240"/>
            <p:cNvSpPr>
              <a:spLocks noChangeArrowheads="1"/>
            </p:cNvSpPr>
            <p:nvPr/>
          </p:nvSpPr>
          <p:spPr bwMode="auto">
            <a:xfrm>
              <a:off x="73152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7" name="Rectangle 241"/>
            <p:cNvSpPr>
              <a:spLocks noChangeArrowheads="1"/>
            </p:cNvSpPr>
            <p:nvPr/>
          </p:nvSpPr>
          <p:spPr bwMode="auto">
            <a:xfrm>
              <a:off x="73152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8" name="Rectangle 242"/>
            <p:cNvSpPr>
              <a:spLocks noChangeArrowheads="1"/>
            </p:cNvSpPr>
            <p:nvPr/>
          </p:nvSpPr>
          <p:spPr bwMode="auto">
            <a:xfrm>
              <a:off x="73152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799" name="Rectangle 243"/>
            <p:cNvSpPr>
              <a:spLocks noChangeArrowheads="1"/>
            </p:cNvSpPr>
            <p:nvPr/>
          </p:nvSpPr>
          <p:spPr bwMode="auto">
            <a:xfrm>
              <a:off x="73152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0" name="Rectangle 244"/>
            <p:cNvSpPr>
              <a:spLocks noChangeArrowheads="1"/>
            </p:cNvSpPr>
            <p:nvPr/>
          </p:nvSpPr>
          <p:spPr bwMode="auto">
            <a:xfrm>
              <a:off x="73152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1" name="Rectangle 245"/>
            <p:cNvSpPr>
              <a:spLocks noChangeArrowheads="1"/>
            </p:cNvSpPr>
            <p:nvPr/>
          </p:nvSpPr>
          <p:spPr bwMode="auto">
            <a:xfrm>
              <a:off x="73152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2" name="Rectangle 246"/>
            <p:cNvSpPr>
              <a:spLocks noChangeArrowheads="1"/>
            </p:cNvSpPr>
            <p:nvPr/>
          </p:nvSpPr>
          <p:spPr bwMode="auto">
            <a:xfrm>
              <a:off x="73152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3" name="Rectangle 247"/>
            <p:cNvSpPr>
              <a:spLocks noChangeArrowheads="1"/>
            </p:cNvSpPr>
            <p:nvPr/>
          </p:nvSpPr>
          <p:spPr bwMode="auto">
            <a:xfrm>
              <a:off x="73152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4" name="Rectangle 248"/>
            <p:cNvSpPr>
              <a:spLocks noChangeArrowheads="1"/>
            </p:cNvSpPr>
            <p:nvPr/>
          </p:nvSpPr>
          <p:spPr bwMode="auto">
            <a:xfrm>
              <a:off x="73152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05" name="Rectangle 249"/>
            <p:cNvSpPr>
              <a:spLocks noChangeArrowheads="1"/>
            </p:cNvSpPr>
            <p:nvPr/>
          </p:nvSpPr>
          <p:spPr bwMode="auto">
            <a:xfrm>
              <a:off x="39624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06" name="Rectangle 250"/>
            <p:cNvSpPr>
              <a:spLocks noChangeArrowheads="1"/>
            </p:cNvSpPr>
            <p:nvPr/>
          </p:nvSpPr>
          <p:spPr bwMode="auto">
            <a:xfrm>
              <a:off x="42672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07" name="Rectangle 251"/>
            <p:cNvSpPr>
              <a:spLocks noChangeArrowheads="1"/>
            </p:cNvSpPr>
            <p:nvPr/>
          </p:nvSpPr>
          <p:spPr bwMode="auto">
            <a:xfrm>
              <a:off x="45720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08" name="Rectangle 252"/>
            <p:cNvSpPr>
              <a:spLocks noChangeArrowheads="1"/>
            </p:cNvSpPr>
            <p:nvPr/>
          </p:nvSpPr>
          <p:spPr bwMode="auto">
            <a:xfrm>
              <a:off x="48768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09" name="Rectangle 253"/>
            <p:cNvSpPr>
              <a:spLocks noChangeArrowheads="1"/>
            </p:cNvSpPr>
            <p:nvPr/>
          </p:nvSpPr>
          <p:spPr bwMode="auto">
            <a:xfrm>
              <a:off x="51816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4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0" name="Rectangle 254"/>
            <p:cNvSpPr>
              <a:spLocks noChangeArrowheads="1"/>
            </p:cNvSpPr>
            <p:nvPr/>
          </p:nvSpPr>
          <p:spPr bwMode="auto">
            <a:xfrm>
              <a:off x="54864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5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1" name="Rectangle 255"/>
            <p:cNvSpPr>
              <a:spLocks noChangeArrowheads="1"/>
            </p:cNvSpPr>
            <p:nvPr/>
          </p:nvSpPr>
          <p:spPr bwMode="auto">
            <a:xfrm>
              <a:off x="57912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6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2" name="Rectangle 256"/>
            <p:cNvSpPr>
              <a:spLocks noChangeArrowheads="1"/>
            </p:cNvSpPr>
            <p:nvPr/>
          </p:nvSpPr>
          <p:spPr bwMode="auto">
            <a:xfrm>
              <a:off x="60960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7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3" name="Rectangle 257"/>
            <p:cNvSpPr>
              <a:spLocks noChangeArrowheads="1"/>
            </p:cNvSpPr>
            <p:nvPr/>
          </p:nvSpPr>
          <p:spPr bwMode="auto">
            <a:xfrm>
              <a:off x="64008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8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4" name="Rectangle 258"/>
            <p:cNvSpPr>
              <a:spLocks noChangeArrowheads="1"/>
            </p:cNvSpPr>
            <p:nvPr/>
          </p:nvSpPr>
          <p:spPr bwMode="auto">
            <a:xfrm>
              <a:off x="67056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9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5" name="Rectangle 259"/>
            <p:cNvSpPr>
              <a:spLocks noChangeArrowheads="1"/>
            </p:cNvSpPr>
            <p:nvPr/>
          </p:nvSpPr>
          <p:spPr bwMode="auto">
            <a:xfrm>
              <a:off x="70104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6" name="Rectangle 260"/>
            <p:cNvSpPr>
              <a:spLocks noChangeArrowheads="1"/>
            </p:cNvSpPr>
            <p:nvPr/>
          </p:nvSpPr>
          <p:spPr bwMode="auto">
            <a:xfrm>
              <a:off x="73152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17" name="Rectangle 261"/>
            <p:cNvSpPr>
              <a:spLocks noChangeArrowheads="1"/>
            </p:cNvSpPr>
            <p:nvPr/>
          </p:nvSpPr>
          <p:spPr bwMode="auto">
            <a:xfrm>
              <a:off x="76200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18" name="Rectangle 262"/>
            <p:cNvSpPr>
              <a:spLocks noChangeArrowheads="1"/>
            </p:cNvSpPr>
            <p:nvPr/>
          </p:nvSpPr>
          <p:spPr bwMode="auto">
            <a:xfrm>
              <a:off x="76200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19" name="Rectangle 263"/>
            <p:cNvSpPr>
              <a:spLocks noChangeArrowheads="1"/>
            </p:cNvSpPr>
            <p:nvPr/>
          </p:nvSpPr>
          <p:spPr bwMode="auto">
            <a:xfrm>
              <a:off x="76200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0" name="Rectangle 264"/>
            <p:cNvSpPr>
              <a:spLocks noChangeArrowheads="1"/>
            </p:cNvSpPr>
            <p:nvPr/>
          </p:nvSpPr>
          <p:spPr bwMode="auto">
            <a:xfrm>
              <a:off x="76200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1" name="Rectangle 265"/>
            <p:cNvSpPr>
              <a:spLocks noChangeArrowheads="1"/>
            </p:cNvSpPr>
            <p:nvPr/>
          </p:nvSpPr>
          <p:spPr bwMode="auto">
            <a:xfrm>
              <a:off x="76200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2" name="Rectangle 266"/>
            <p:cNvSpPr>
              <a:spLocks noChangeArrowheads="1"/>
            </p:cNvSpPr>
            <p:nvPr/>
          </p:nvSpPr>
          <p:spPr bwMode="auto">
            <a:xfrm>
              <a:off x="76200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3" name="Rectangle 267"/>
            <p:cNvSpPr>
              <a:spLocks noChangeArrowheads="1"/>
            </p:cNvSpPr>
            <p:nvPr/>
          </p:nvSpPr>
          <p:spPr bwMode="auto">
            <a:xfrm>
              <a:off x="76200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4" name="Rectangle 268"/>
            <p:cNvSpPr>
              <a:spLocks noChangeArrowheads="1"/>
            </p:cNvSpPr>
            <p:nvPr/>
          </p:nvSpPr>
          <p:spPr bwMode="auto">
            <a:xfrm>
              <a:off x="76200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5" name="Rectangle 269"/>
            <p:cNvSpPr>
              <a:spLocks noChangeArrowheads="1"/>
            </p:cNvSpPr>
            <p:nvPr/>
          </p:nvSpPr>
          <p:spPr bwMode="auto">
            <a:xfrm>
              <a:off x="76200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6" name="Rectangle 270"/>
            <p:cNvSpPr>
              <a:spLocks noChangeArrowheads="1"/>
            </p:cNvSpPr>
            <p:nvPr/>
          </p:nvSpPr>
          <p:spPr bwMode="auto">
            <a:xfrm>
              <a:off x="76200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7" name="Rectangle 271"/>
            <p:cNvSpPr>
              <a:spLocks noChangeArrowheads="1"/>
            </p:cNvSpPr>
            <p:nvPr/>
          </p:nvSpPr>
          <p:spPr bwMode="auto">
            <a:xfrm>
              <a:off x="76200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8" name="Rectangle 272"/>
            <p:cNvSpPr>
              <a:spLocks noChangeArrowheads="1"/>
            </p:cNvSpPr>
            <p:nvPr/>
          </p:nvSpPr>
          <p:spPr bwMode="auto">
            <a:xfrm>
              <a:off x="76200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29" name="Rectangle 273"/>
            <p:cNvSpPr>
              <a:spLocks noChangeArrowheads="1"/>
            </p:cNvSpPr>
            <p:nvPr/>
          </p:nvSpPr>
          <p:spPr bwMode="auto">
            <a:xfrm>
              <a:off x="76200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0" name="Rectangle 274"/>
            <p:cNvSpPr>
              <a:spLocks noChangeArrowheads="1"/>
            </p:cNvSpPr>
            <p:nvPr/>
          </p:nvSpPr>
          <p:spPr bwMode="auto">
            <a:xfrm>
              <a:off x="76200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1" name="Rectangle 275"/>
            <p:cNvSpPr>
              <a:spLocks noChangeArrowheads="1"/>
            </p:cNvSpPr>
            <p:nvPr/>
          </p:nvSpPr>
          <p:spPr bwMode="auto">
            <a:xfrm>
              <a:off x="76200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2" name="Rectangle 276"/>
            <p:cNvSpPr>
              <a:spLocks noChangeArrowheads="1"/>
            </p:cNvSpPr>
            <p:nvPr/>
          </p:nvSpPr>
          <p:spPr bwMode="auto">
            <a:xfrm>
              <a:off x="79248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3" name="Rectangle 277"/>
            <p:cNvSpPr>
              <a:spLocks noChangeArrowheads="1"/>
            </p:cNvSpPr>
            <p:nvPr/>
          </p:nvSpPr>
          <p:spPr bwMode="auto">
            <a:xfrm>
              <a:off x="79248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4" name="Rectangle 278"/>
            <p:cNvSpPr>
              <a:spLocks noChangeArrowheads="1"/>
            </p:cNvSpPr>
            <p:nvPr/>
          </p:nvSpPr>
          <p:spPr bwMode="auto">
            <a:xfrm>
              <a:off x="79248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5" name="Rectangle 279"/>
            <p:cNvSpPr>
              <a:spLocks noChangeArrowheads="1"/>
            </p:cNvSpPr>
            <p:nvPr/>
          </p:nvSpPr>
          <p:spPr bwMode="auto">
            <a:xfrm>
              <a:off x="79248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6" name="Rectangle 280"/>
            <p:cNvSpPr>
              <a:spLocks noChangeArrowheads="1"/>
            </p:cNvSpPr>
            <p:nvPr/>
          </p:nvSpPr>
          <p:spPr bwMode="auto">
            <a:xfrm>
              <a:off x="79248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7" name="Rectangle 281"/>
            <p:cNvSpPr>
              <a:spLocks noChangeArrowheads="1"/>
            </p:cNvSpPr>
            <p:nvPr/>
          </p:nvSpPr>
          <p:spPr bwMode="auto">
            <a:xfrm>
              <a:off x="79248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8" name="Rectangle 282"/>
            <p:cNvSpPr>
              <a:spLocks noChangeArrowheads="1"/>
            </p:cNvSpPr>
            <p:nvPr/>
          </p:nvSpPr>
          <p:spPr bwMode="auto">
            <a:xfrm>
              <a:off x="79248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39" name="Rectangle 283"/>
            <p:cNvSpPr>
              <a:spLocks noChangeArrowheads="1"/>
            </p:cNvSpPr>
            <p:nvPr/>
          </p:nvSpPr>
          <p:spPr bwMode="auto">
            <a:xfrm>
              <a:off x="79248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0" name="Rectangle 284"/>
            <p:cNvSpPr>
              <a:spLocks noChangeArrowheads="1"/>
            </p:cNvSpPr>
            <p:nvPr/>
          </p:nvSpPr>
          <p:spPr bwMode="auto">
            <a:xfrm>
              <a:off x="79248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1" name="Rectangle 285"/>
            <p:cNvSpPr>
              <a:spLocks noChangeArrowheads="1"/>
            </p:cNvSpPr>
            <p:nvPr/>
          </p:nvSpPr>
          <p:spPr bwMode="auto">
            <a:xfrm>
              <a:off x="79248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2" name="Rectangle 286"/>
            <p:cNvSpPr>
              <a:spLocks noChangeArrowheads="1"/>
            </p:cNvSpPr>
            <p:nvPr/>
          </p:nvSpPr>
          <p:spPr bwMode="auto">
            <a:xfrm>
              <a:off x="79248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3" name="Rectangle 287"/>
            <p:cNvSpPr>
              <a:spLocks noChangeArrowheads="1"/>
            </p:cNvSpPr>
            <p:nvPr/>
          </p:nvSpPr>
          <p:spPr bwMode="auto">
            <a:xfrm>
              <a:off x="79248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4" name="Rectangle 288"/>
            <p:cNvSpPr>
              <a:spLocks noChangeArrowheads="1"/>
            </p:cNvSpPr>
            <p:nvPr/>
          </p:nvSpPr>
          <p:spPr bwMode="auto">
            <a:xfrm>
              <a:off x="79248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5" name="Rectangle 289"/>
            <p:cNvSpPr>
              <a:spLocks noChangeArrowheads="1"/>
            </p:cNvSpPr>
            <p:nvPr/>
          </p:nvSpPr>
          <p:spPr bwMode="auto">
            <a:xfrm>
              <a:off x="79248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6" name="Rectangle 290"/>
            <p:cNvSpPr>
              <a:spLocks noChangeArrowheads="1"/>
            </p:cNvSpPr>
            <p:nvPr/>
          </p:nvSpPr>
          <p:spPr bwMode="auto">
            <a:xfrm>
              <a:off x="79248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47" name="Rectangle 291"/>
            <p:cNvSpPr>
              <a:spLocks noChangeArrowheads="1"/>
            </p:cNvSpPr>
            <p:nvPr/>
          </p:nvSpPr>
          <p:spPr bwMode="auto">
            <a:xfrm>
              <a:off x="76200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48" name="Rectangle 292"/>
            <p:cNvSpPr>
              <a:spLocks noChangeArrowheads="1"/>
            </p:cNvSpPr>
            <p:nvPr/>
          </p:nvSpPr>
          <p:spPr bwMode="auto">
            <a:xfrm>
              <a:off x="79248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849" name="Rectangle 293"/>
            <p:cNvSpPr>
              <a:spLocks noChangeArrowheads="1"/>
            </p:cNvSpPr>
            <p:nvPr/>
          </p:nvSpPr>
          <p:spPr bwMode="auto">
            <a:xfrm>
              <a:off x="8229600" y="1981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0" name="Rectangle 294"/>
            <p:cNvSpPr>
              <a:spLocks noChangeArrowheads="1"/>
            </p:cNvSpPr>
            <p:nvPr/>
          </p:nvSpPr>
          <p:spPr bwMode="auto">
            <a:xfrm>
              <a:off x="8229600" y="2209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1" name="Rectangle 295"/>
            <p:cNvSpPr>
              <a:spLocks noChangeArrowheads="1"/>
            </p:cNvSpPr>
            <p:nvPr/>
          </p:nvSpPr>
          <p:spPr bwMode="auto">
            <a:xfrm>
              <a:off x="8229600" y="2438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2" name="Rectangle 296"/>
            <p:cNvSpPr>
              <a:spLocks noChangeArrowheads="1"/>
            </p:cNvSpPr>
            <p:nvPr/>
          </p:nvSpPr>
          <p:spPr bwMode="auto">
            <a:xfrm>
              <a:off x="8229600" y="2667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3" name="Rectangle 297"/>
            <p:cNvSpPr>
              <a:spLocks noChangeArrowheads="1"/>
            </p:cNvSpPr>
            <p:nvPr/>
          </p:nvSpPr>
          <p:spPr bwMode="auto">
            <a:xfrm>
              <a:off x="8229600" y="2895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4" name="Rectangle 298"/>
            <p:cNvSpPr>
              <a:spLocks noChangeArrowheads="1"/>
            </p:cNvSpPr>
            <p:nvPr/>
          </p:nvSpPr>
          <p:spPr bwMode="auto">
            <a:xfrm>
              <a:off x="8229600" y="3124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5" name="Rectangle 299"/>
            <p:cNvSpPr>
              <a:spLocks noChangeArrowheads="1"/>
            </p:cNvSpPr>
            <p:nvPr/>
          </p:nvSpPr>
          <p:spPr bwMode="auto">
            <a:xfrm>
              <a:off x="8229600" y="3352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6" name="Rectangle 300"/>
            <p:cNvSpPr>
              <a:spLocks noChangeArrowheads="1"/>
            </p:cNvSpPr>
            <p:nvPr/>
          </p:nvSpPr>
          <p:spPr bwMode="auto">
            <a:xfrm>
              <a:off x="8229600" y="3581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7" name="Rectangle 301"/>
            <p:cNvSpPr>
              <a:spLocks noChangeArrowheads="1"/>
            </p:cNvSpPr>
            <p:nvPr/>
          </p:nvSpPr>
          <p:spPr bwMode="auto">
            <a:xfrm>
              <a:off x="8229600" y="3810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8" name="Rectangle 302"/>
            <p:cNvSpPr>
              <a:spLocks noChangeArrowheads="1"/>
            </p:cNvSpPr>
            <p:nvPr/>
          </p:nvSpPr>
          <p:spPr bwMode="auto">
            <a:xfrm>
              <a:off x="8229600" y="4038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59" name="Rectangle 303"/>
            <p:cNvSpPr>
              <a:spLocks noChangeArrowheads="1"/>
            </p:cNvSpPr>
            <p:nvPr/>
          </p:nvSpPr>
          <p:spPr bwMode="auto">
            <a:xfrm>
              <a:off x="8229600" y="4267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60" name="Rectangle 304"/>
            <p:cNvSpPr>
              <a:spLocks noChangeArrowheads="1"/>
            </p:cNvSpPr>
            <p:nvPr/>
          </p:nvSpPr>
          <p:spPr bwMode="auto">
            <a:xfrm>
              <a:off x="8229600" y="44958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61" name="Rectangle 305"/>
            <p:cNvSpPr>
              <a:spLocks noChangeArrowheads="1"/>
            </p:cNvSpPr>
            <p:nvPr/>
          </p:nvSpPr>
          <p:spPr bwMode="auto">
            <a:xfrm>
              <a:off x="8229600" y="47244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62" name="Rectangle 306"/>
            <p:cNvSpPr>
              <a:spLocks noChangeArrowheads="1"/>
            </p:cNvSpPr>
            <p:nvPr/>
          </p:nvSpPr>
          <p:spPr bwMode="auto">
            <a:xfrm>
              <a:off x="8229600" y="49530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63" name="Rectangle 307"/>
            <p:cNvSpPr>
              <a:spLocks noChangeArrowheads="1"/>
            </p:cNvSpPr>
            <p:nvPr/>
          </p:nvSpPr>
          <p:spPr bwMode="auto">
            <a:xfrm>
              <a:off x="8229600" y="51816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864" name="Rectangle 308"/>
            <p:cNvSpPr>
              <a:spLocks noChangeArrowheads="1"/>
            </p:cNvSpPr>
            <p:nvPr/>
          </p:nvSpPr>
          <p:spPr bwMode="auto">
            <a:xfrm>
              <a:off x="8229600" y="5410200"/>
              <a:ext cx="304800" cy="228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grpSp>
          <p:nvGrpSpPr>
            <p:cNvPr id="3" name="Group 388"/>
            <p:cNvGrpSpPr>
              <a:grpSpLocks/>
            </p:cNvGrpSpPr>
            <p:nvPr/>
          </p:nvGrpSpPr>
          <p:grpSpPr bwMode="auto">
            <a:xfrm>
              <a:off x="3962400" y="2209800"/>
              <a:ext cx="1524000" cy="3200400"/>
              <a:chOff x="2496" y="1392"/>
              <a:chExt cx="960" cy="2016"/>
            </a:xfrm>
          </p:grpSpPr>
          <p:sp>
            <p:nvSpPr>
              <p:cNvPr id="866" name="Rectangle 389"/>
              <p:cNvSpPr>
                <a:spLocks noChangeArrowheads="1"/>
              </p:cNvSpPr>
              <p:nvPr/>
            </p:nvSpPr>
            <p:spPr bwMode="auto">
              <a:xfrm>
                <a:off x="2496" y="3264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67" name="Rectangle 390"/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68" name="Rectangle 391"/>
              <p:cNvSpPr>
                <a:spLocks noChangeArrowheads="1"/>
              </p:cNvSpPr>
              <p:nvPr/>
            </p:nvSpPr>
            <p:spPr bwMode="auto">
              <a:xfrm>
                <a:off x="2496" y="2976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69" name="Rectangle 392"/>
              <p:cNvSpPr>
                <a:spLocks noChangeArrowheads="1"/>
              </p:cNvSpPr>
              <p:nvPr/>
            </p:nvSpPr>
            <p:spPr bwMode="auto">
              <a:xfrm>
                <a:off x="2496" y="2832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0" name="Rectangle 393"/>
              <p:cNvSpPr>
                <a:spLocks noChangeArrowheads="1"/>
              </p:cNvSpPr>
              <p:nvPr/>
            </p:nvSpPr>
            <p:spPr bwMode="auto">
              <a:xfrm>
                <a:off x="2688" y="2688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1" name="Rectangle 394"/>
              <p:cNvSpPr>
                <a:spLocks noChangeArrowheads="1"/>
              </p:cNvSpPr>
              <p:nvPr/>
            </p:nvSpPr>
            <p:spPr bwMode="auto">
              <a:xfrm>
                <a:off x="2688" y="2400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2" name="Rectangle 395"/>
              <p:cNvSpPr>
                <a:spLocks noChangeArrowheads="1"/>
              </p:cNvSpPr>
              <p:nvPr/>
            </p:nvSpPr>
            <p:spPr bwMode="auto">
              <a:xfrm>
                <a:off x="2688" y="2112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3" name="Rectangle 396"/>
              <p:cNvSpPr>
                <a:spLocks noChangeArrowheads="1"/>
              </p:cNvSpPr>
              <p:nvPr/>
            </p:nvSpPr>
            <p:spPr bwMode="auto">
              <a:xfrm>
                <a:off x="2688" y="1968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4" name="Rectangle 397"/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5" name="Rectangle 398"/>
              <p:cNvSpPr>
                <a:spLocks noChangeArrowheads="1"/>
              </p:cNvSpPr>
              <p:nvPr/>
            </p:nvSpPr>
            <p:spPr bwMode="auto">
              <a:xfrm>
                <a:off x="2880" y="2256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6" name="Rectangle 399"/>
              <p:cNvSpPr>
                <a:spLocks noChangeArrowheads="1"/>
              </p:cNvSpPr>
              <p:nvPr/>
            </p:nvSpPr>
            <p:spPr bwMode="auto">
              <a:xfrm>
                <a:off x="2880" y="1824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7" name="Rectangle 400"/>
              <p:cNvSpPr>
                <a:spLocks noChangeArrowheads="1"/>
              </p:cNvSpPr>
              <p:nvPr/>
            </p:nvSpPr>
            <p:spPr bwMode="auto">
              <a:xfrm>
                <a:off x="3264" y="1536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8" name="Rectangle 401"/>
              <p:cNvSpPr>
                <a:spLocks noChangeArrowheads="1"/>
              </p:cNvSpPr>
              <p:nvPr/>
            </p:nvSpPr>
            <p:spPr bwMode="auto">
              <a:xfrm>
                <a:off x="3072" y="1392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879" name="Rectangle 402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192" cy="144"/>
              </a:xfrm>
              <a:prstGeom prst="rect">
                <a:avLst/>
              </a:prstGeom>
              <a:solidFill>
                <a:srgbClr val="8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</p:grpSp>
      </p:grpSp>
      <p:sp>
        <p:nvSpPr>
          <p:cNvPr id="880" name="Rectangle 389"/>
          <p:cNvSpPr>
            <a:spLocks noChangeArrowheads="1"/>
          </p:cNvSpPr>
          <p:nvPr/>
        </p:nvSpPr>
        <p:spPr bwMode="auto">
          <a:xfrm>
            <a:off x="660400" y="4889500"/>
            <a:ext cx="3048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881" name="Rectangle 389"/>
          <p:cNvSpPr>
            <a:spLocks noChangeArrowheads="1"/>
          </p:cNvSpPr>
          <p:nvPr/>
        </p:nvSpPr>
        <p:spPr bwMode="auto">
          <a:xfrm>
            <a:off x="647700" y="4660900"/>
            <a:ext cx="3048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882" name="Rectangle 389"/>
          <p:cNvSpPr>
            <a:spLocks noChangeArrowheads="1"/>
          </p:cNvSpPr>
          <p:nvPr/>
        </p:nvSpPr>
        <p:spPr bwMode="auto">
          <a:xfrm>
            <a:off x="647700" y="4445000"/>
            <a:ext cx="3048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cxnSp>
        <p:nvCxnSpPr>
          <p:cNvPr id="885" name="Straight Arrow Connector 884"/>
          <p:cNvCxnSpPr>
            <a:stCxn id="863" idx="3"/>
            <a:endCxn id="85" idx="1"/>
          </p:cNvCxnSpPr>
          <p:nvPr/>
        </p:nvCxnSpPr>
        <p:spPr bwMode="auto">
          <a:xfrm>
            <a:off x="5219700" y="5016500"/>
            <a:ext cx="1180234" cy="43847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7" name="Text Box 40"/>
          <p:cNvSpPr txBox="1">
            <a:spLocks noChangeArrowheads="1"/>
          </p:cNvSpPr>
          <p:nvPr/>
        </p:nvSpPr>
        <p:spPr bwMode="auto">
          <a:xfrm>
            <a:off x="6412634" y="4493202"/>
            <a:ext cx="92297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(0,1)</a:t>
            </a:r>
            <a:endParaRPr lang="en-US" sz="2800" dirty="0"/>
          </a:p>
        </p:txBody>
      </p:sp>
      <p:cxnSp>
        <p:nvCxnSpPr>
          <p:cNvPr id="888" name="Straight Arrow Connector 887"/>
          <p:cNvCxnSpPr>
            <a:stCxn id="862" idx="3"/>
            <a:endCxn id="887" idx="1"/>
          </p:cNvCxnSpPr>
          <p:nvPr/>
        </p:nvCxnSpPr>
        <p:spPr bwMode="auto">
          <a:xfrm flipV="1">
            <a:off x="5219700" y="4769175"/>
            <a:ext cx="1192934" cy="1872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6" name="Text Box 40"/>
          <p:cNvSpPr txBox="1">
            <a:spLocks noChangeArrowheads="1"/>
          </p:cNvSpPr>
          <p:nvPr/>
        </p:nvSpPr>
        <p:spPr bwMode="auto">
          <a:xfrm>
            <a:off x="6412634" y="3858202"/>
            <a:ext cx="92297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(0,2)</a:t>
            </a:r>
            <a:endParaRPr lang="en-US" sz="2800" dirty="0"/>
          </a:p>
        </p:txBody>
      </p:sp>
      <p:cxnSp>
        <p:nvCxnSpPr>
          <p:cNvPr id="897" name="Straight Arrow Connector 896"/>
          <p:cNvCxnSpPr>
            <a:stCxn id="861" idx="3"/>
            <a:endCxn id="896" idx="1"/>
          </p:cNvCxnSpPr>
          <p:nvPr/>
        </p:nvCxnSpPr>
        <p:spPr bwMode="auto">
          <a:xfrm flipV="1">
            <a:off x="5219700" y="4134175"/>
            <a:ext cx="1192934" cy="42512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0" grpId="0" animBg="1"/>
      <p:bldP spid="881" grpId="0" animBg="1"/>
      <p:bldP spid="882" grpId="0" animBg="1"/>
      <p:bldP spid="887" grpId="0"/>
      <p:bldP spid="8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BDD </a:t>
            </a:r>
            <a:r>
              <a:rPr lang="en-US" dirty="0"/>
              <a:t>Construction</a:t>
            </a:r>
          </a:p>
        </p:txBody>
      </p:sp>
      <p:sp>
        <p:nvSpPr>
          <p:cNvPr id="238608" name="Text Box 16"/>
          <p:cNvSpPr txBox="1">
            <a:spLocks noChangeArrowheads="1"/>
          </p:cNvSpPr>
          <p:nvPr/>
        </p:nvSpPr>
        <p:spPr bwMode="auto">
          <a:xfrm>
            <a:off x="5930956" y="2714625"/>
            <a:ext cx="264154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</a:t>
            </a:r>
            <a:r>
              <a:rPr lang="en-US" sz="2800" dirty="0"/>
              <a:t>X’ * </a:t>
            </a:r>
            <a:r>
              <a:rPr lang="en-US" sz="2800" dirty="0" smtClean="0"/>
              <a:t>Y’ </a:t>
            </a:r>
            <a:r>
              <a:rPr lang="en-US" sz="2800" dirty="0"/>
              <a:t>* </a:t>
            </a:r>
            <a:r>
              <a:rPr lang="en-US" sz="2800" dirty="0" smtClean="0"/>
              <a:t>Z’ </a:t>
            </a:r>
            <a:r>
              <a:rPr lang="en-US" sz="2800" dirty="0"/>
              <a:t>* </a:t>
            </a:r>
            <a:r>
              <a:rPr lang="en-US" sz="2800" dirty="0" smtClean="0"/>
              <a:t>W)</a:t>
            </a:r>
            <a:endParaRPr lang="en-US" sz="2800" dirty="0"/>
          </a:p>
        </p:txBody>
      </p:sp>
      <p:sp>
        <p:nvSpPr>
          <p:cNvPr id="238632" name="Text Box 40"/>
          <p:cNvSpPr txBox="1">
            <a:spLocks noChangeArrowheads="1"/>
          </p:cNvSpPr>
          <p:nvPr/>
        </p:nvSpPr>
        <p:spPr bwMode="auto">
          <a:xfrm>
            <a:off x="5823007" y="1920875"/>
            <a:ext cx="2851236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 smtClean="0"/>
              <a:t>X’ </a:t>
            </a:r>
            <a:r>
              <a:rPr lang="en-US" sz="2800" dirty="0"/>
              <a:t>* </a:t>
            </a:r>
            <a:r>
              <a:rPr lang="en-US" sz="2800" dirty="0" smtClean="0"/>
              <a:t>Y’ </a:t>
            </a:r>
            <a:r>
              <a:rPr lang="en-US" sz="2800" dirty="0"/>
              <a:t>* </a:t>
            </a:r>
            <a:r>
              <a:rPr lang="en-US" sz="2800" dirty="0" smtClean="0"/>
              <a:t>Z’ </a:t>
            </a:r>
            <a:r>
              <a:rPr lang="en-US" sz="2800" dirty="0"/>
              <a:t>* </a:t>
            </a:r>
            <a:r>
              <a:rPr lang="en-US" sz="2800" dirty="0" smtClean="0"/>
              <a:t>W’)</a:t>
            </a:r>
            <a:endParaRPr lang="en-US" sz="2800" dirty="0"/>
          </a:p>
        </p:txBody>
      </p:sp>
      <p:sp>
        <p:nvSpPr>
          <p:cNvPr id="238685" name="Text Box 93"/>
          <p:cNvSpPr txBox="1">
            <a:spLocks noChangeArrowheads="1"/>
          </p:cNvSpPr>
          <p:nvPr/>
        </p:nvSpPr>
        <p:spPr bwMode="auto">
          <a:xfrm>
            <a:off x="0" y="5023717"/>
            <a:ext cx="9144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700" dirty="0" err="1" smtClean="0"/>
              <a:t>f</a:t>
            </a:r>
            <a:r>
              <a:rPr lang="en-US" sz="2700" baseline="-25000" dirty="0" err="1" smtClean="0"/>
              <a:t>trace</a:t>
            </a:r>
            <a:r>
              <a:rPr lang="en-US" sz="2700" baseline="-25000" dirty="0" smtClean="0"/>
              <a:t> </a:t>
            </a:r>
            <a:r>
              <a:rPr lang="en-US" sz="2700" dirty="0" smtClean="0"/>
              <a:t>= (X’ * Y’ * Z’ * W’) + (X’ * Y’ * Z’ * W) + (X’ * Y’ * Z * W’)</a:t>
            </a:r>
            <a:endParaRPr lang="en-US" sz="2700" dirty="0"/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698500" y="1920876"/>
            <a:ext cx="92297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(0,0)</a:t>
            </a:r>
            <a:endParaRPr lang="en-US" sz="2800" dirty="0"/>
          </a:p>
        </p:txBody>
      </p:sp>
      <p:sp>
        <p:nvSpPr>
          <p:cNvPr id="84" name="Text Box 40"/>
          <p:cNvSpPr txBox="1">
            <a:spLocks noChangeArrowheads="1"/>
          </p:cNvSpPr>
          <p:nvPr/>
        </p:nvSpPr>
        <p:spPr bwMode="auto">
          <a:xfrm>
            <a:off x="3625271" y="1930400"/>
            <a:ext cx="1315029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(00,00)</a:t>
            </a:r>
            <a:endParaRPr lang="en-US" sz="2800" dirty="0"/>
          </a:p>
        </p:txBody>
      </p:sp>
      <p:sp>
        <p:nvSpPr>
          <p:cNvPr id="85" name="Text Box 40"/>
          <p:cNvSpPr txBox="1">
            <a:spLocks noChangeArrowheads="1"/>
          </p:cNvSpPr>
          <p:nvPr/>
        </p:nvSpPr>
        <p:spPr bwMode="auto">
          <a:xfrm>
            <a:off x="622300" y="2715202"/>
            <a:ext cx="1016962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 (0,1)</a:t>
            </a:r>
            <a:endParaRPr lang="en-US" sz="2800" dirty="0"/>
          </a:p>
        </p:txBody>
      </p:sp>
      <p:sp>
        <p:nvSpPr>
          <p:cNvPr id="86" name="Text Box 40"/>
          <p:cNvSpPr txBox="1">
            <a:spLocks noChangeArrowheads="1"/>
          </p:cNvSpPr>
          <p:nvPr/>
        </p:nvSpPr>
        <p:spPr bwMode="auto">
          <a:xfrm>
            <a:off x="3636817" y="2723284"/>
            <a:ext cx="1322372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(00,01)</a:t>
            </a:r>
            <a:endParaRPr lang="en-US" sz="2800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1710374" y="2222249"/>
            <a:ext cx="18288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1715462" y="3054675"/>
            <a:ext cx="18288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4953000" y="2209548"/>
            <a:ext cx="9144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33789" y="3009900"/>
            <a:ext cx="9144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911331" y="3565525"/>
            <a:ext cx="2685025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</a:t>
            </a:r>
            <a:r>
              <a:rPr lang="en-US" sz="2800" dirty="0"/>
              <a:t>X’ * </a:t>
            </a:r>
            <a:r>
              <a:rPr lang="en-US" sz="2800" dirty="0" smtClean="0"/>
              <a:t>Y’ </a:t>
            </a:r>
            <a:r>
              <a:rPr lang="en-US" sz="2800" dirty="0"/>
              <a:t>* </a:t>
            </a:r>
            <a:r>
              <a:rPr lang="en-US" sz="2800" dirty="0" smtClean="0"/>
              <a:t>Z </a:t>
            </a:r>
            <a:r>
              <a:rPr lang="en-US" sz="2800" dirty="0"/>
              <a:t>* </a:t>
            </a:r>
            <a:r>
              <a:rPr lang="en-US" sz="2800" dirty="0" smtClean="0"/>
              <a:t>W’)</a:t>
            </a:r>
            <a:endParaRPr lang="en-US" sz="2800" dirty="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698500" y="3515302"/>
            <a:ext cx="922974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(0,2)</a:t>
            </a:r>
            <a:endParaRPr lang="en-US" sz="2800" dirty="0"/>
          </a:p>
        </p:txBody>
      </p:sp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3604491" y="3523384"/>
            <a:ext cx="1322372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smtClean="0"/>
              <a:t>(00,10)</a:t>
            </a:r>
            <a:endParaRPr lang="en-US" sz="2800" dirty="0"/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1710374" y="3850157"/>
            <a:ext cx="18288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4939563" y="3900957"/>
            <a:ext cx="914400" cy="40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673100" y="1384300"/>
            <a:ext cx="167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Tuple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327400" y="1409700"/>
            <a:ext cx="1895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Binary </a:t>
            </a:r>
            <a:r>
              <a:rPr lang="en-US" dirty="0" err="1" smtClean="0"/>
              <a:t>Tuple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121400" y="1409700"/>
            <a:ext cx="258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8" grpId="0"/>
      <p:bldP spid="238632" grpId="0"/>
      <p:bldP spid="238685" grpId="0"/>
      <p:bldP spid="84" grpId="0"/>
      <p:bldP spid="86" grpId="0"/>
      <p:bldP spid="38" grpId="0"/>
      <p:bldP spid="40" grpId="0"/>
      <p:bldP spid="64" grpId="0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104775"/>
            <a:ext cx="8610600" cy="123983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BDD Trace Representation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4562475"/>
            <a:ext cx="7551738" cy="1546225"/>
          </a:xfrm>
          <a:ln/>
        </p:spPr>
        <p:txBody>
          <a:bodyPr lIns="0" tIns="0" rIns="0" bIns="0"/>
          <a:lstStyle/>
          <a:p>
            <a:pPr>
              <a:lnSpc>
                <a:spcPct val="104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Compression ranges from 16x to over 60x</a:t>
            </a:r>
          </a:p>
          <a:p>
            <a:pPr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BDD Based Analysis 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[Whaley and Lam, PLDI 2004]</a:t>
            </a:r>
          </a:p>
        </p:txBody>
      </p:sp>
      <p:pic>
        <p:nvPicPr>
          <p:cNvPr id="6" name="Picture 6" descr="memorybou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988" y="1320800"/>
            <a:ext cx="6742112" cy="3077284"/>
          </a:xfrm>
          <a:prstGeom prst="rect">
            <a:avLst/>
          </a:prstGeom>
          <a:noFill/>
        </p:spPr>
      </p:pic>
      <p:sp>
        <p:nvSpPr>
          <p:cNvPr id="7" name="Connector 6"/>
          <p:cNvSpPr/>
          <p:nvPr/>
        </p:nvSpPr>
        <p:spPr bwMode="auto">
          <a:xfrm>
            <a:off x="863600" y="1181100"/>
            <a:ext cx="995680" cy="2400300"/>
          </a:xfrm>
          <a:prstGeom prst="flowChartConnector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Connector 7"/>
          <p:cNvSpPr/>
          <p:nvPr/>
        </p:nvSpPr>
        <p:spPr bwMode="auto">
          <a:xfrm>
            <a:off x="6311900" y="1435100"/>
            <a:ext cx="1384300" cy="825500"/>
          </a:xfrm>
          <a:prstGeom prst="flowChartConnector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458200" cy="1143000"/>
          </a:xfrm>
        </p:spPr>
        <p:txBody>
          <a:bodyPr/>
          <a:lstStyle/>
          <a:p>
            <a:r>
              <a:rPr lang="en-US" dirty="0" smtClean="0"/>
              <a:t>Quad Tree Image Rendering 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70183" r="36519" b="10182"/>
          <a:stretch>
            <a:fillRect/>
          </a:stretch>
        </p:blipFill>
        <p:spPr bwMode="auto">
          <a:xfrm>
            <a:off x="219075" y="2795588"/>
            <a:ext cx="4189413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t="25401" r="38857" b="32185"/>
          <a:stretch>
            <a:fillRect/>
          </a:stretch>
        </p:blipFill>
        <p:spPr bwMode="auto">
          <a:xfrm>
            <a:off x="4398963" y="2157413"/>
            <a:ext cx="4745037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972050" y="2238375"/>
            <a:ext cx="2876550" cy="28860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1657350" y="2857500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282575" y="3101975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1035050" y="3101975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4962525" y="2228850"/>
            <a:ext cx="1466850" cy="1447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429375" y="2228850"/>
            <a:ext cx="1428750" cy="1447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>
            <a:off x="574675" y="3527425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25"/>
          <p:cNvSpPr>
            <a:spLocks noChangeArrowheads="1"/>
          </p:cNvSpPr>
          <p:nvPr/>
        </p:nvSpPr>
        <p:spPr bwMode="auto">
          <a:xfrm>
            <a:off x="889000" y="3527425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26"/>
          <p:cNvSpPr>
            <a:spLocks noChangeArrowheads="1"/>
          </p:cNvSpPr>
          <p:nvPr/>
        </p:nvSpPr>
        <p:spPr bwMode="auto">
          <a:xfrm>
            <a:off x="1184275" y="3527425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1498600" y="3517900"/>
            <a:ext cx="314325" cy="3619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6429375" y="2238375"/>
            <a:ext cx="704850" cy="7239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7124700" y="2219325"/>
            <a:ext cx="723900" cy="7524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6419850" y="2943225"/>
            <a:ext cx="714375" cy="742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7124700" y="2962275"/>
            <a:ext cx="733425" cy="7048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9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BDDs as Quad-Trees</a:t>
            </a:r>
          </a:p>
        </p:txBody>
      </p:sp>
      <p:pic>
        <p:nvPicPr>
          <p:cNvPr id="39943" name="Picture 7" descr="quad_ex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882650" y="2171700"/>
            <a:ext cx="3030538" cy="3025775"/>
          </a:xfrm>
        </p:spPr>
      </p:pic>
      <p:pic>
        <p:nvPicPr>
          <p:cNvPr id="39945" name="Picture 9" descr="bddasquadtre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4550" y="1365250"/>
            <a:ext cx="3797300" cy="4383088"/>
          </a:xfrm>
          <a:prstGeom prst="rect">
            <a:avLst/>
          </a:prstGeom>
          <a:noFill/>
        </p:spPr>
      </p:pic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933450" y="2219325"/>
            <a:ext cx="1485900" cy="12096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9" name="AutoShape 13"/>
          <p:cNvSpPr>
            <a:spLocks noChangeArrowheads="1"/>
          </p:cNvSpPr>
          <p:nvPr/>
        </p:nvSpPr>
        <p:spPr bwMode="auto">
          <a:xfrm rot="3332194">
            <a:off x="6447632" y="2188369"/>
            <a:ext cx="495300" cy="84137"/>
          </a:xfrm>
          <a:prstGeom prst="rightArrow">
            <a:avLst>
              <a:gd name="adj1" fmla="val 50000"/>
              <a:gd name="adj2" fmla="val 147171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 flipH="1">
            <a:off x="6429375" y="4305300"/>
            <a:ext cx="66675" cy="800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7" name="Line 21"/>
          <p:cNvSpPr>
            <a:spLocks noChangeShapeType="1"/>
          </p:cNvSpPr>
          <p:nvPr/>
        </p:nvSpPr>
        <p:spPr bwMode="auto">
          <a:xfrm flipH="1">
            <a:off x="6705600" y="2762250"/>
            <a:ext cx="257175" cy="466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9" name="Line 23"/>
          <p:cNvSpPr>
            <a:spLocks noChangeShapeType="1"/>
          </p:cNvSpPr>
          <p:nvPr/>
        </p:nvSpPr>
        <p:spPr bwMode="auto">
          <a:xfrm flipH="1">
            <a:off x="6581775" y="3209925"/>
            <a:ext cx="123825" cy="390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 flipH="1">
            <a:off x="6486525" y="3695700"/>
            <a:ext cx="76200" cy="6191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990600" y="2305050"/>
            <a:ext cx="88900" cy="1038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1276350" y="4943475"/>
            <a:ext cx="95250" cy="95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4" name="Rectangle 28"/>
          <p:cNvSpPr>
            <a:spLocks noChangeArrowheads="1"/>
          </p:cNvSpPr>
          <p:nvPr/>
        </p:nvSpPr>
        <p:spPr bwMode="auto">
          <a:xfrm>
            <a:off x="1552575" y="4943475"/>
            <a:ext cx="95250" cy="95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1924050" y="4943475"/>
            <a:ext cx="95250" cy="95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2200275" y="4943475"/>
            <a:ext cx="95250" cy="952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 animBg="1"/>
      <p:bldP spid="39949" grpId="0" animBg="1"/>
      <p:bldP spid="39954" grpId="0" animBg="1"/>
      <p:bldP spid="39957" grpId="0" animBg="1"/>
      <p:bldP spid="39959" grpId="0" animBg="1"/>
      <p:bldP spid="39960" grpId="0" animBg="1"/>
      <p:bldP spid="39961" grpId="0" animBg="1"/>
      <p:bldP spid="39962" grpId="0" animBg="1"/>
      <p:bldP spid="39964" grpId="0" animBg="1"/>
      <p:bldP spid="39965" grpId="0" animBg="1"/>
      <p:bldP spid="399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161925" y="1876425"/>
            <a:ext cx="8582025" cy="3489325"/>
            <a:chOff x="102" y="1182"/>
            <a:chExt cx="5406" cy="2198"/>
          </a:xfrm>
        </p:grpSpPr>
        <p:pic>
          <p:nvPicPr>
            <p:cNvPr id="7" name="Picture 4" descr="175vpr01_mo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312"/>
              <a:ext cx="5406" cy="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>
              <a:off x="4525" y="1364"/>
              <a:ext cx="344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4810" y="1182"/>
              <a:ext cx="17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>
                  <a:solidFill>
                    <a:schemeClr val="tx1"/>
                  </a:solidFill>
                  <a:sym typeface="Symbol" charset="0"/>
                </a:rPr>
                <a:t>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2903" y="1938"/>
              <a:ext cx="344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2756" y="2094"/>
              <a:ext cx="195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>
                  <a:solidFill>
                    <a:schemeClr val="tx1"/>
                  </a:solidFill>
                  <a:sym typeface="Symbol" charset="0"/>
                </a:rPr>
                <a:t>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4329" y="1990"/>
              <a:ext cx="501" cy="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771" y="2094"/>
              <a:ext cx="207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/>
              <a:r>
                <a:rPr lang="en-US">
                  <a:solidFill>
                    <a:schemeClr val="tx1"/>
                  </a:solidFill>
                  <a:sym typeface="Symbol" charset="0"/>
                </a:rPr>
                <a:t>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44500" y="2921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/>
              <a:t>175.vpr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1143000"/>
          </a:xfrm>
        </p:spPr>
        <p:txBody>
          <a:bodyPr/>
          <a:lstStyle/>
          <a:p>
            <a:r>
              <a:rPr lang="en-US" dirty="0" err="1" smtClean="0"/>
              <a:t>DINxRDY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3" name="parameter_panzoo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" y="1479551"/>
            <a:ext cx="812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1143000"/>
          </a:xfrm>
        </p:spPr>
        <p:txBody>
          <a:bodyPr/>
          <a:lstStyle/>
          <a:p>
            <a:r>
              <a:rPr lang="en-US" dirty="0" smtClean="0"/>
              <a:t>Dynamic Slicing</a:t>
            </a:r>
            <a:endParaRPr lang="en-US" dirty="0"/>
          </a:p>
        </p:txBody>
      </p:sp>
      <p:pic>
        <p:nvPicPr>
          <p:cNvPr id="3" name="parameter_sli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900" y="1416050"/>
            <a:ext cx="8207022" cy="46164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1143000"/>
          </a:xfrm>
        </p:spPr>
        <p:txBody>
          <a:bodyPr/>
          <a:lstStyle/>
          <a:p>
            <a:r>
              <a:rPr lang="en-US" dirty="0" err="1" smtClean="0"/>
              <a:t>DINxRDY</a:t>
            </a:r>
            <a:r>
              <a:rPr lang="en-US" dirty="0" smtClean="0"/>
              <a:t> to Source</a:t>
            </a:r>
            <a:endParaRPr lang="en-US" dirty="0"/>
          </a:p>
        </p:txBody>
      </p:sp>
      <p:pic>
        <p:nvPicPr>
          <p:cNvPr id="3" name="parameter_sour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944" y="1469230"/>
            <a:ext cx="8135056" cy="45759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ParaMeter - Extracting </a:t>
            </a:r>
            <a:r>
              <a:rPr lang="en-US" dirty="0"/>
              <a:t>TLP</a:t>
            </a:r>
          </a:p>
        </p:txBody>
      </p:sp>
      <p:cxnSp>
        <p:nvCxnSpPr>
          <p:cNvPr id="107523" name="AutoShape 3"/>
          <p:cNvCxnSpPr>
            <a:cxnSpLocks noChangeShapeType="1"/>
          </p:cNvCxnSpPr>
          <p:nvPr/>
        </p:nvCxnSpPr>
        <p:spPr bwMode="auto">
          <a:xfrm flipH="1">
            <a:off x="5751513" y="3784600"/>
            <a:ext cx="17462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24" name="Line 4"/>
          <p:cNvSpPr>
            <a:spLocks noChangeShapeType="1"/>
          </p:cNvSpPr>
          <p:nvPr/>
        </p:nvSpPr>
        <p:spPr bwMode="auto">
          <a:xfrm>
            <a:off x="5751513" y="5461000"/>
            <a:ext cx="22098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213" name="Rectangle 5"/>
          <p:cNvSpPr>
            <a:spLocks noChangeArrowheads="1"/>
          </p:cNvSpPr>
          <p:nvPr/>
        </p:nvSpPr>
        <p:spPr bwMode="auto">
          <a:xfrm>
            <a:off x="6237288" y="4337050"/>
            <a:ext cx="603250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14" name="Rectangle 6"/>
          <p:cNvSpPr>
            <a:spLocks noChangeArrowheads="1"/>
          </p:cNvSpPr>
          <p:nvPr/>
        </p:nvSpPr>
        <p:spPr bwMode="auto">
          <a:xfrm>
            <a:off x="6237288" y="4887913"/>
            <a:ext cx="603250" cy="50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6386513" y="4406900"/>
            <a:ext cx="309562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CC0507"/>
                </a:solidFill>
                <a:sym typeface="Symbol" charset="2"/>
              </a:rPr>
              <a:t></a:t>
            </a:r>
          </a:p>
        </p:txBody>
      </p:sp>
      <p:sp>
        <p:nvSpPr>
          <p:cNvPr id="222216" name="Text Box 8"/>
          <p:cNvSpPr txBox="1">
            <a:spLocks noChangeArrowheads="1"/>
          </p:cNvSpPr>
          <p:nvPr/>
        </p:nvSpPr>
        <p:spPr bwMode="auto">
          <a:xfrm>
            <a:off x="6400800" y="4953000"/>
            <a:ext cx="277813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00FF00"/>
                </a:solidFill>
                <a:sym typeface="Symbol" charset="2"/>
              </a:rPr>
              <a:t></a:t>
            </a:r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107529" name="AutoShape 9"/>
          <p:cNvCxnSpPr>
            <a:cxnSpLocks noChangeShapeType="1"/>
          </p:cNvCxnSpPr>
          <p:nvPr/>
        </p:nvCxnSpPr>
        <p:spPr bwMode="auto">
          <a:xfrm>
            <a:off x="5751513" y="5518150"/>
            <a:ext cx="2251075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6875463" y="4900613"/>
            <a:ext cx="603250" cy="50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19" name="Text Box 11"/>
          <p:cNvSpPr txBox="1">
            <a:spLocks noChangeArrowheads="1"/>
          </p:cNvSpPr>
          <p:nvPr/>
        </p:nvSpPr>
        <p:spPr bwMode="auto">
          <a:xfrm>
            <a:off x="6997700" y="4953000"/>
            <a:ext cx="277813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00FF00"/>
                </a:solidFill>
                <a:sym typeface="Symbol" charset="2"/>
              </a:rPr>
              <a:t>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22220" name="Rectangle 12"/>
          <p:cNvSpPr>
            <a:spLocks noChangeArrowheads="1"/>
          </p:cNvSpPr>
          <p:nvPr/>
        </p:nvSpPr>
        <p:spPr bwMode="auto">
          <a:xfrm>
            <a:off x="6862763" y="4330700"/>
            <a:ext cx="603250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21" name="Rectangle 13"/>
          <p:cNvSpPr>
            <a:spLocks noChangeArrowheads="1"/>
          </p:cNvSpPr>
          <p:nvPr/>
        </p:nvSpPr>
        <p:spPr bwMode="auto">
          <a:xfrm>
            <a:off x="7002463" y="4384675"/>
            <a:ext cx="309562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CC0507"/>
                </a:solidFill>
                <a:sym typeface="Symbol" charset="2"/>
              </a:rPr>
              <a:t>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959475" y="3795713"/>
            <a:ext cx="546100" cy="503237"/>
            <a:chOff x="1585" y="2535"/>
            <a:chExt cx="218" cy="317"/>
          </a:xfrm>
        </p:grpSpPr>
        <p:sp>
          <p:nvSpPr>
            <p:cNvPr id="107557" name="Rectangle 15"/>
            <p:cNvSpPr>
              <a:spLocks noChangeArrowheads="1"/>
            </p:cNvSpPr>
            <p:nvPr/>
          </p:nvSpPr>
          <p:spPr bwMode="auto">
            <a:xfrm>
              <a:off x="1585" y="2535"/>
              <a:ext cx="21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7558" name="Text Box 16"/>
            <p:cNvSpPr txBox="1">
              <a:spLocks noChangeArrowheads="1"/>
            </p:cNvSpPr>
            <p:nvPr/>
          </p:nvSpPr>
          <p:spPr bwMode="auto">
            <a:xfrm>
              <a:off x="1590" y="2577"/>
              <a:ext cx="190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olidFill>
                    <a:srgbClr val="0059C9"/>
                  </a:solidFill>
                  <a:sym typeface="Symbol" charset="2"/>
                </a:rPr>
                <a:t></a:t>
              </a:r>
              <a:endParaRPr lang="el-GR" sz="1800">
                <a:solidFill>
                  <a:srgbClr val="6699FF"/>
                </a:solidFill>
                <a:sym typeface="Symbol" charset="2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487363" y="1320800"/>
            <a:ext cx="7839075" cy="2409825"/>
            <a:chOff x="469" y="856"/>
            <a:chExt cx="4938" cy="1518"/>
          </a:xfrm>
        </p:grpSpPr>
        <p:pic>
          <p:nvPicPr>
            <p:cNvPr id="107550" name="Picture 18" descr="175vpr01_mod"/>
            <p:cNvPicPr>
              <a:picLocks noChangeAspect="1" noChangeArrowheads="1"/>
            </p:cNvPicPr>
            <p:nvPr/>
          </p:nvPicPr>
          <p:blipFill>
            <a:blip r:embed="rId4"/>
            <a:srcRect l="10007" b="23265"/>
            <a:stretch>
              <a:fillRect/>
            </a:stretch>
          </p:blipFill>
          <p:spPr bwMode="auto">
            <a:xfrm>
              <a:off x="469" y="856"/>
              <a:ext cx="4938" cy="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551" name="Line 19"/>
            <p:cNvSpPr>
              <a:spLocks noChangeShapeType="1"/>
            </p:cNvSpPr>
            <p:nvPr/>
          </p:nvSpPr>
          <p:spPr bwMode="auto">
            <a:xfrm flipH="1">
              <a:off x="3739" y="1070"/>
              <a:ext cx="344" cy="2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52" name="Text Box 20"/>
            <p:cNvSpPr txBox="1">
              <a:spLocks noChangeArrowheads="1"/>
            </p:cNvSpPr>
            <p:nvPr/>
          </p:nvSpPr>
          <p:spPr bwMode="auto">
            <a:xfrm>
              <a:off x="4036" y="876"/>
              <a:ext cx="175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</a:t>
              </a:r>
              <a:endParaRPr lang="en-US" sz="1800"/>
            </a:p>
          </p:txBody>
        </p:sp>
        <p:sp>
          <p:nvSpPr>
            <p:cNvPr id="107553" name="Line 21"/>
            <p:cNvSpPr>
              <a:spLocks noChangeShapeType="1"/>
            </p:cNvSpPr>
            <p:nvPr/>
          </p:nvSpPr>
          <p:spPr bwMode="auto">
            <a:xfrm flipV="1">
              <a:off x="2921" y="1428"/>
              <a:ext cx="248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54" name="Text Box 22"/>
            <p:cNvSpPr txBox="1">
              <a:spLocks noChangeArrowheads="1"/>
            </p:cNvSpPr>
            <p:nvPr/>
          </p:nvSpPr>
          <p:spPr bwMode="auto">
            <a:xfrm>
              <a:off x="2756" y="1506"/>
              <a:ext cx="195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</a:t>
              </a:r>
              <a:endParaRPr lang="en-US" sz="1800"/>
            </a:p>
          </p:txBody>
        </p:sp>
        <p:sp>
          <p:nvSpPr>
            <p:cNvPr id="107555" name="Line 23"/>
            <p:cNvSpPr>
              <a:spLocks noChangeShapeType="1"/>
            </p:cNvSpPr>
            <p:nvPr/>
          </p:nvSpPr>
          <p:spPr bwMode="auto">
            <a:xfrm flipH="1" flipV="1">
              <a:off x="3405" y="1684"/>
              <a:ext cx="501" cy="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56" name="Text Box 24"/>
            <p:cNvSpPr txBox="1">
              <a:spLocks noChangeArrowheads="1"/>
            </p:cNvSpPr>
            <p:nvPr/>
          </p:nvSpPr>
          <p:spPr bwMode="auto">
            <a:xfrm>
              <a:off x="3889" y="1884"/>
              <a:ext cx="207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</a:t>
              </a:r>
              <a:endParaRPr lang="en-US" sz="1800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537325" y="3792538"/>
            <a:ext cx="546100" cy="503237"/>
            <a:chOff x="1585" y="2535"/>
            <a:chExt cx="218" cy="317"/>
          </a:xfrm>
        </p:grpSpPr>
        <p:sp>
          <p:nvSpPr>
            <p:cNvPr id="107548" name="Rectangle 26"/>
            <p:cNvSpPr>
              <a:spLocks noChangeArrowheads="1"/>
            </p:cNvSpPr>
            <p:nvPr/>
          </p:nvSpPr>
          <p:spPr bwMode="auto">
            <a:xfrm>
              <a:off x="1585" y="2535"/>
              <a:ext cx="21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7549" name="Text Box 27"/>
            <p:cNvSpPr txBox="1">
              <a:spLocks noChangeArrowheads="1"/>
            </p:cNvSpPr>
            <p:nvPr/>
          </p:nvSpPr>
          <p:spPr bwMode="auto">
            <a:xfrm>
              <a:off x="1590" y="2577"/>
              <a:ext cx="190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olidFill>
                    <a:srgbClr val="0059C9"/>
                  </a:solidFill>
                  <a:sym typeface="Symbol" charset="2"/>
                </a:rPr>
                <a:t></a:t>
              </a:r>
              <a:endParaRPr lang="el-GR" sz="1800">
                <a:solidFill>
                  <a:srgbClr val="6699FF"/>
                </a:solidFill>
                <a:sym typeface="Symbol" charset="2"/>
              </a:endParaRPr>
            </a:p>
          </p:txBody>
        </p:sp>
      </p:grpSp>
      <p:cxnSp>
        <p:nvCxnSpPr>
          <p:cNvPr id="107537" name="AutoShape 28"/>
          <p:cNvCxnSpPr>
            <a:cxnSpLocks noChangeShapeType="1"/>
          </p:cNvCxnSpPr>
          <p:nvPr/>
        </p:nvCxnSpPr>
        <p:spPr bwMode="auto">
          <a:xfrm flipH="1">
            <a:off x="1476375" y="3781425"/>
            <a:ext cx="17463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8" name="Line 29"/>
          <p:cNvSpPr>
            <a:spLocks noChangeShapeType="1"/>
          </p:cNvSpPr>
          <p:nvPr/>
        </p:nvSpPr>
        <p:spPr bwMode="auto">
          <a:xfrm>
            <a:off x="1476375" y="5457825"/>
            <a:ext cx="200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238" name="Rectangle 30"/>
          <p:cNvSpPr>
            <a:spLocks noChangeArrowheads="1"/>
          </p:cNvSpPr>
          <p:nvPr/>
        </p:nvSpPr>
        <p:spPr bwMode="auto">
          <a:xfrm>
            <a:off x="1633538" y="3798888"/>
            <a:ext cx="603250" cy="50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39" name="Rectangle 31"/>
          <p:cNvSpPr>
            <a:spLocks noChangeArrowheads="1"/>
          </p:cNvSpPr>
          <p:nvPr/>
        </p:nvSpPr>
        <p:spPr bwMode="auto">
          <a:xfrm>
            <a:off x="2286000" y="4343400"/>
            <a:ext cx="603250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40" name="Rectangle 32"/>
          <p:cNvSpPr>
            <a:spLocks noChangeArrowheads="1"/>
          </p:cNvSpPr>
          <p:nvPr/>
        </p:nvSpPr>
        <p:spPr bwMode="auto">
          <a:xfrm>
            <a:off x="2292350" y="4922838"/>
            <a:ext cx="603250" cy="50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/>
          </a:p>
        </p:txBody>
      </p:sp>
      <p:sp>
        <p:nvSpPr>
          <p:cNvPr id="222241" name="Text Box 33"/>
          <p:cNvSpPr txBox="1">
            <a:spLocks noChangeArrowheads="1"/>
          </p:cNvSpPr>
          <p:nvPr/>
        </p:nvSpPr>
        <p:spPr bwMode="auto">
          <a:xfrm>
            <a:off x="1793875" y="3865563"/>
            <a:ext cx="301625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0059C9"/>
                </a:solidFill>
                <a:sym typeface="Symbol" charset="2"/>
              </a:rPr>
              <a:t></a:t>
            </a:r>
            <a:endParaRPr lang="el-GR" sz="1800">
              <a:solidFill>
                <a:srgbClr val="6699FF"/>
              </a:solidFill>
              <a:sym typeface="Symbol" charset="2"/>
            </a:endParaRPr>
          </a:p>
        </p:txBody>
      </p:sp>
      <p:sp>
        <p:nvSpPr>
          <p:cNvPr id="222242" name="Rectangle 34"/>
          <p:cNvSpPr>
            <a:spLocks noChangeArrowheads="1"/>
          </p:cNvSpPr>
          <p:nvPr/>
        </p:nvSpPr>
        <p:spPr bwMode="auto">
          <a:xfrm>
            <a:off x="2435225" y="4413250"/>
            <a:ext cx="309563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CC0507"/>
                </a:solidFill>
                <a:sym typeface="Symbol" charset="2"/>
              </a:rPr>
              <a:t></a:t>
            </a:r>
          </a:p>
        </p:txBody>
      </p:sp>
      <p:sp>
        <p:nvSpPr>
          <p:cNvPr id="222243" name="Text Box 35"/>
          <p:cNvSpPr txBox="1">
            <a:spLocks noChangeArrowheads="1"/>
          </p:cNvSpPr>
          <p:nvPr/>
        </p:nvSpPr>
        <p:spPr bwMode="auto">
          <a:xfrm>
            <a:off x="2449513" y="4997450"/>
            <a:ext cx="277812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olidFill>
                  <a:srgbClr val="00FF00"/>
                </a:solidFill>
                <a:sym typeface="Symbol" charset="2"/>
              </a:rPr>
              <a:t></a:t>
            </a:r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107545" name="AutoShape 36"/>
          <p:cNvCxnSpPr>
            <a:cxnSpLocks noChangeShapeType="1"/>
          </p:cNvCxnSpPr>
          <p:nvPr/>
        </p:nvCxnSpPr>
        <p:spPr bwMode="auto">
          <a:xfrm>
            <a:off x="1476375" y="5514975"/>
            <a:ext cx="229552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7546" name="Text Box 37"/>
          <p:cNvSpPr txBox="1">
            <a:spLocks noChangeArrowheads="1"/>
          </p:cNvSpPr>
          <p:nvPr/>
        </p:nvSpPr>
        <p:spPr bwMode="auto">
          <a:xfrm>
            <a:off x="6400800" y="5638800"/>
            <a:ext cx="95885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Time</a:t>
            </a:r>
          </a:p>
        </p:txBody>
      </p:sp>
      <p:sp>
        <p:nvSpPr>
          <p:cNvPr id="107547" name="Text Box 38"/>
          <p:cNvSpPr txBox="1">
            <a:spLocks noChangeArrowheads="1"/>
          </p:cNvSpPr>
          <p:nvPr/>
        </p:nvSpPr>
        <p:spPr bwMode="auto">
          <a:xfrm>
            <a:off x="2057400" y="5562600"/>
            <a:ext cx="95885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230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3" grpId="0" animBg="1"/>
      <p:bldP spid="222214" grpId="0" animBg="1"/>
      <p:bldP spid="222215" grpId="0"/>
      <p:bldP spid="222216" grpId="0"/>
      <p:bldP spid="222218" grpId="0" animBg="1"/>
      <p:bldP spid="222219" grpId="0"/>
      <p:bldP spid="222220" grpId="0" animBg="1"/>
      <p:bldP spid="222221" grpId="0"/>
      <p:bldP spid="222238" grpId="0" animBg="1"/>
      <p:bldP spid="222239" grpId="0" animBg="1"/>
      <p:bldP spid="222240" grpId="0" animBg="1"/>
      <p:bldP spid="222241" grpId="0"/>
      <p:bldP spid="222242" grpId="0"/>
      <p:bldP spid="2222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ntel Pentium 4 530 3.0GHz 800MHz bus Socket 77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" y="1264558"/>
            <a:ext cx="2070100" cy="2070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27800" y="6292850"/>
            <a:ext cx="2133600" cy="365125"/>
          </a:xfrm>
        </p:spPr>
        <p:txBody>
          <a:bodyPr/>
          <a:lstStyle/>
          <a:p>
            <a:fld id="{AE1A1AB0-0756-9E4E-97FB-821C4D9CC7AC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254000" y="139700"/>
            <a:ext cx="8458200" cy="965200"/>
          </a:xfrm>
          <a:ln/>
        </p:spPr>
        <p:txBody>
          <a:bodyPr lIns="0" tIns="0" rIns="0" bIns="0">
            <a:normAutofit fontScale="90000"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Solving Puzzles with Dynamic Analysis 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994" y="1344387"/>
            <a:ext cx="2124445" cy="1872528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3" name="TextBox 22"/>
          <p:cNvSpPr txBox="1"/>
          <p:nvPr/>
        </p:nvSpPr>
        <p:spPr>
          <a:xfrm>
            <a:off x="6186715" y="3284955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(Intel Quad Core)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0015" y="3277697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(Intel Single Core)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215" y="3800931"/>
            <a:ext cx="4339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Hot Code Detection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Instruction Level Parallelism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0831" y="3810001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Loop Level Dependencies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Thread Level Speculation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78643" y="4880430"/>
            <a:ext cx="1371600" cy="1371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900" dirty="0" smtClean="0"/>
              <a:t>Analysis</a:t>
            </a:r>
            <a:endParaRPr lang="en-US" sz="1900" dirty="0"/>
          </a:p>
        </p:txBody>
      </p:sp>
      <p:sp>
        <p:nvSpPr>
          <p:cNvPr id="27" name="Oval 26"/>
          <p:cNvSpPr/>
          <p:nvPr/>
        </p:nvSpPr>
        <p:spPr>
          <a:xfrm>
            <a:off x="3844469" y="4597402"/>
            <a:ext cx="1737360" cy="17373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Code</a:t>
            </a:r>
            <a:endParaRPr lang="en-US" sz="3000" dirty="0"/>
          </a:p>
        </p:txBody>
      </p:sp>
      <p:sp>
        <p:nvSpPr>
          <p:cNvPr id="30" name="Oval 29"/>
          <p:cNvSpPr/>
          <p:nvPr/>
        </p:nvSpPr>
        <p:spPr>
          <a:xfrm>
            <a:off x="6393541" y="4796972"/>
            <a:ext cx="1554480" cy="15544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Test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6"/>
            <a:endCxn id="27" idx="2"/>
          </p:cNvCxnSpPr>
          <p:nvPr/>
        </p:nvCxnSpPr>
        <p:spPr>
          <a:xfrm flipV="1">
            <a:off x="2850243" y="5466082"/>
            <a:ext cx="994226" cy="10014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6"/>
            <a:endCxn id="30" idx="2"/>
          </p:cNvCxnSpPr>
          <p:nvPr/>
        </p:nvCxnSpPr>
        <p:spPr>
          <a:xfrm>
            <a:off x="5581829" y="5466082"/>
            <a:ext cx="811712" cy="10813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30" idx="4"/>
            <a:endCxn id="11" idx="4"/>
          </p:cNvCxnSpPr>
          <p:nvPr/>
        </p:nvCxnSpPr>
        <p:spPr>
          <a:xfrm rot="5400000" flipH="1">
            <a:off x="4617901" y="3798572"/>
            <a:ext cx="99422" cy="5006338"/>
          </a:xfrm>
          <a:prstGeom prst="curvedConnector3">
            <a:avLst>
              <a:gd name="adj1" fmla="val -36679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294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  <p:bldP spid="11" grpId="0" animBg="1"/>
      <p:bldP spid="27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Dynamic Analysis Puzzle Solving</a:t>
            </a:r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3622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1" y="2057400"/>
            <a:ext cx="1206499" cy="1776735"/>
          </a:xfrm>
          <a:prstGeom prst="rect">
            <a:avLst/>
          </a:prstGeom>
        </p:spPr>
      </p:pic>
      <p:pic>
        <p:nvPicPr>
          <p:cNvPr id="8" name="Picture 7" descr="jigsaw_green_06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4152900"/>
            <a:ext cx="1727200" cy="1447969"/>
          </a:xfrm>
          <a:prstGeom prst="rect">
            <a:avLst/>
          </a:prstGeom>
        </p:spPr>
      </p:pic>
      <p:pic>
        <p:nvPicPr>
          <p:cNvPr id="9" name="Picture 8" descr="jigsaw_green_07.svg.hi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1900" y="1612900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17373" y="16129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Scalable Framework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2723" y="5560368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Single Core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4100" y="5537200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 Core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8701" t="10" r="8690" b="8240"/>
          <a:stretch/>
        </p:blipFill>
        <p:spPr>
          <a:xfrm>
            <a:off x="1041400" y="2350008"/>
            <a:ext cx="868680" cy="964692"/>
          </a:xfrm>
          <a:prstGeom prst="rect">
            <a:avLst/>
          </a:prstGeom>
        </p:spPr>
      </p:pic>
      <p:pic>
        <p:nvPicPr>
          <p:cNvPr id="16" name="Picture 15" descr="jigsaw_green_01.svg.hi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070100"/>
            <a:ext cx="1206499" cy="1776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14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BDD Creation Time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83305530"/>
              </p:ext>
            </p:extLst>
          </p:nvPr>
        </p:nvGraphicFramePr>
        <p:xfrm>
          <a:off x="533400" y="1333500"/>
          <a:ext cx="8610600" cy="410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0900" y="5156200"/>
            <a:ext cx="3315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 million instructions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606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(hrs)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BDD </a:t>
            </a:r>
            <a:r>
              <a:rPr lang="en-US" dirty="0"/>
              <a:t>Construction</a:t>
            </a:r>
          </a:p>
        </p:txBody>
      </p:sp>
      <p:sp>
        <p:nvSpPr>
          <p:cNvPr id="238608" name="Text Box 16"/>
          <p:cNvSpPr txBox="1">
            <a:spLocks noChangeArrowheads="1"/>
          </p:cNvSpPr>
          <p:nvPr/>
        </p:nvSpPr>
        <p:spPr bwMode="auto">
          <a:xfrm>
            <a:off x="6832249" y="5794375"/>
            <a:ext cx="2260467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d1 </a:t>
            </a:r>
            <a:r>
              <a:rPr lang="en-US" sz="1800" dirty="0"/>
              <a:t>= (X’ * Y’ * Z’ * </a:t>
            </a:r>
            <a:r>
              <a:rPr lang="en-US" sz="1800" dirty="0" smtClean="0"/>
              <a:t>W)</a:t>
            </a:r>
            <a:endParaRPr lang="en-US" sz="1800" dirty="0"/>
          </a:p>
        </p:txBody>
      </p:sp>
      <p:sp>
        <p:nvSpPr>
          <p:cNvPr id="238632" name="Text Box 40"/>
          <p:cNvSpPr txBox="1">
            <a:spLocks noChangeArrowheads="1"/>
          </p:cNvSpPr>
          <p:nvPr/>
        </p:nvSpPr>
        <p:spPr bwMode="auto">
          <a:xfrm>
            <a:off x="4302125" y="5794375"/>
            <a:ext cx="2304537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d0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238636" name="Text Box 44"/>
          <p:cNvSpPr txBox="1">
            <a:spLocks noChangeArrowheads="1"/>
          </p:cNvSpPr>
          <p:nvPr/>
        </p:nvSpPr>
        <p:spPr bwMode="auto">
          <a:xfrm>
            <a:off x="3794125" y="3324225"/>
            <a:ext cx="3651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238637" name="Text Box 45"/>
          <p:cNvSpPr txBox="1">
            <a:spLocks noChangeArrowheads="1"/>
          </p:cNvSpPr>
          <p:nvPr/>
        </p:nvSpPr>
        <p:spPr bwMode="auto">
          <a:xfrm>
            <a:off x="6257925" y="3246438"/>
            <a:ext cx="4270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3600" dirty="0"/>
              <a:t>+</a:t>
            </a:r>
          </a:p>
        </p:txBody>
      </p:sp>
      <p:sp>
        <p:nvSpPr>
          <p:cNvPr id="238685" name="Text Box 93"/>
          <p:cNvSpPr txBox="1">
            <a:spLocks noChangeArrowheads="1"/>
          </p:cNvSpPr>
          <p:nvPr/>
        </p:nvSpPr>
        <p:spPr bwMode="auto">
          <a:xfrm>
            <a:off x="0" y="5768975"/>
            <a:ext cx="42672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</a:t>
            </a:r>
            <a:r>
              <a:rPr lang="en-US" sz="1800" dirty="0"/>
              <a:t>= (X * Y * Z * W) + (X’ * Y’ * Z’ * W’)</a:t>
            </a:r>
          </a:p>
        </p:txBody>
      </p:sp>
      <p:grpSp>
        <p:nvGrpSpPr>
          <p:cNvPr id="2" name="Group 101"/>
          <p:cNvGrpSpPr>
            <a:grpSpLocks/>
          </p:cNvGrpSpPr>
          <p:nvPr/>
        </p:nvGrpSpPr>
        <p:grpSpPr bwMode="auto">
          <a:xfrm>
            <a:off x="1568451" y="1976593"/>
            <a:ext cx="1315116" cy="3420462"/>
            <a:chOff x="3142" y="1113"/>
            <a:chExt cx="697" cy="2485"/>
          </a:xfrm>
        </p:grpSpPr>
        <p:sp>
          <p:nvSpPr>
            <p:cNvPr id="63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64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65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66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67" name="AutoShape 107"/>
            <p:cNvCxnSpPr>
              <a:cxnSpLocks noChangeShapeType="1"/>
              <a:stCxn id="64" idx="4"/>
              <a:endCxn id="65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69" name="AutoShape 109"/>
            <p:cNvCxnSpPr>
              <a:cxnSpLocks noChangeShapeType="1"/>
              <a:endCxn id="64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70" name="AutoShape 110"/>
            <p:cNvCxnSpPr>
              <a:cxnSpLocks noChangeShapeType="1"/>
              <a:stCxn id="65" idx="4"/>
              <a:endCxn id="66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71" name="AutoShape 112"/>
            <p:cNvCxnSpPr>
              <a:cxnSpLocks noChangeShapeType="1"/>
              <a:stCxn id="66" idx="4"/>
              <a:endCxn id="63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72" name="AutoShape 113"/>
            <p:cNvCxnSpPr>
              <a:cxnSpLocks noChangeShapeType="1"/>
              <a:stCxn id="64" idx="5"/>
              <a:endCxn id="63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73" name="AutoShape 114"/>
            <p:cNvCxnSpPr>
              <a:cxnSpLocks noChangeShapeType="1"/>
              <a:stCxn id="65" idx="5"/>
              <a:endCxn id="63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74" name="AutoShape 115"/>
            <p:cNvCxnSpPr>
              <a:cxnSpLocks noChangeShapeType="1"/>
              <a:stCxn id="66" idx="5"/>
              <a:endCxn id="63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3" name="Group 74"/>
          <p:cNvGrpSpPr/>
          <p:nvPr/>
        </p:nvGrpSpPr>
        <p:grpSpPr>
          <a:xfrm>
            <a:off x="7351356" y="2060192"/>
            <a:ext cx="1315112" cy="3453496"/>
            <a:chOff x="7643456" y="2110992"/>
            <a:chExt cx="1315112" cy="3453496"/>
          </a:xfrm>
        </p:grpSpPr>
        <p:grpSp>
          <p:nvGrpSpPr>
            <p:cNvPr id="4" name="Group 67"/>
            <p:cNvGrpSpPr>
              <a:grpSpLocks/>
            </p:cNvGrpSpPr>
            <p:nvPr/>
          </p:nvGrpSpPr>
          <p:grpSpPr bwMode="auto">
            <a:xfrm>
              <a:off x="7643456" y="2110992"/>
              <a:ext cx="1315112" cy="3453496"/>
              <a:chOff x="4712" y="1063"/>
              <a:chExt cx="697" cy="2509"/>
            </a:xfrm>
          </p:grpSpPr>
          <p:sp>
            <p:nvSpPr>
              <p:cNvPr id="78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/>
                  <a:t>1</a:t>
                </a:r>
              </a:p>
            </p:txBody>
          </p:sp>
          <p:sp>
            <p:nvSpPr>
              <p:cNvPr id="79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 dirty="0"/>
                  <a:t>X</a:t>
                </a:r>
              </a:p>
            </p:txBody>
          </p:sp>
          <p:sp>
            <p:nvSpPr>
              <p:cNvPr id="80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 dirty="0"/>
                  <a:t>Y</a:t>
                </a:r>
              </a:p>
            </p:txBody>
          </p:sp>
          <p:sp>
            <p:nvSpPr>
              <p:cNvPr id="81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W</a:t>
                </a:r>
              </a:p>
            </p:txBody>
          </p:sp>
          <p:sp>
            <p:nvSpPr>
              <p:cNvPr id="82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Z</a:t>
                </a:r>
              </a:p>
            </p:txBody>
          </p:sp>
          <p:cxnSp>
            <p:nvCxnSpPr>
              <p:cNvPr id="84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85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86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87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88" name="AutoShape 61"/>
              <p:cNvCxnSpPr>
                <a:cxnSpLocks noChangeShapeType="1"/>
                <a:stCxn id="79" idx="5"/>
                <a:endCxn id="78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89" name="AutoShape 62"/>
              <p:cNvCxnSpPr>
                <a:cxnSpLocks noChangeShapeType="1"/>
                <a:stCxn id="80" idx="5"/>
                <a:endCxn id="78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90" name="AutoShape 63"/>
              <p:cNvCxnSpPr>
                <a:cxnSpLocks noChangeShapeType="1"/>
                <a:stCxn id="82" idx="5"/>
                <a:endCxn id="78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91" name="AutoShape 64"/>
              <p:cNvCxnSpPr>
                <a:cxnSpLocks noChangeShapeType="1"/>
                <a:stCxn id="81" idx="5"/>
                <a:endCxn id="78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77" name="AutoShape 25"/>
            <p:cNvCxnSpPr>
              <a:cxnSpLocks noChangeShapeType="1"/>
              <a:stCxn id="79" idx="4"/>
              <a:endCxn id="80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5" name="Group 101"/>
          <p:cNvGrpSpPr>
            <a:grpSpLocks/>
          </p:cNvGrpSpPr>
          <p:nvPr/>
        </p:nvGrpSpPr>
        <p:grpSpPr bwMode="auto">
          <a:xfrm>
            <a:off x="4597401" y="2052793"/>
            <a:ext cx="1315116" cy="3420462"/>
            <a:chOff x="3142" y="1113"/>
            <a:chExt cx="697" cy="2485"/>
          </a:xfrm>
        </p:grpSpPr>
        <p:sp>
          <p:nvSpPr>
            <p:cNvPr id="93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94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X</a:t>
              </a:r>
            </a:p>
          </p:txBody>
        </p:sp>
        <p:sp>
          <p:nvSpPr>
            <p:cNvPr id="95" name="Oval 104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96" name="Oval 105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W</a:t>
              </a:r>
            </a:p>
          </p:txBody>
        </p:sp>
        <p:sp>
          <p:nvSpPr>
            <p:cNvPr id="97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98" name="AutoShape 107"/>
            <p:cNvCxnSpPr>
              <a:cxnSpLocks noChangeShapeType="1"/>
              <a:stCxn id="94" idx="4"/>
              <a:endCxn id="95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00" name="AutoShape 109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01" name="AutoShape 110"/>
            <p:cNvCxnSpPr>
              <a:cxnSpLocks noChangeShapeType="1"/>
              <a:stCxn id="95" idx="4"/>
              <a:endCxn id="96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02" name="AutoShape 111"/>
            <p:cNvCxnSpPr>
              <a:cxnSpLocks noChangeShapeType="1"/>
              <a:stCxn id="96" idx="4"/>
              <a:endCxn id="97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03" name="AutoShape 112"/>
            <p:cNvCxnSpPr>
              <a:cxnSpLocks noChangeShapeType="1"/>
              <a:stCxn id="97" idx="4"/>
              <a:endCxn id="93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04" name="AutoShape 113"/>
            <p:cNvCxnSpPr>
              <a:cxnSpLocks noChangeShapeType="1"/>
              <a:stCxn id="94" idx="5"/>
              <a:endCxn id="93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05" name="AutoShape 114"/>
            <p:cNvCxnSpPr>
              <a:cxnSpLocks noChangeShapeType="1"/>
              <a:stCxn id="95" idx="5"/>
              <a:endCxn id="93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06" name="AutoShape 115"/>
            <p:cNvCxnSpPr>
              <a:cxnSpLocks noChangeShapeType="1"/>
              <a:stCxn id="97" idx="5"/>
              <a:endCxn id="93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07" name="AutoShape 116"/>
            <p:cNvCxnSpPr>
              <a:cxnSpLocks noChangeShapeType="1"/>
              <a:stCxn id="96" idx="5"/>
              <a:endCxn id="93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BDD Garbage Collection Time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0" y="1320800"/>
          <a:ext cx="9144000" cy="478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65900" y="6343650"/>
            <a:ext cx="2133600" cy="365125"/>
          </a:xfrm>
        </p:spPr>
        <p:txBody>
          <a:bodyPr/>
          <a:lstStyle/>
          <a:p>
            <a:fld id="{AE1A1AB0-0756-9E4E-97FB-821C4D9CC7A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Zero-Suppressed BDD (ZDD)</a:t>
            </a:r>
            <a:endParaRPr lang="en-US" dirty="0"/>
          </a:p>
        </p:txBody>
      </p:sp>
      <p:pic>
        <p:nvPicPr>
          <p:cNvPr id="4" name="Picture 26" descr="bdd0output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/>
          <a:srcRect t="-1296" r="-333" b="-753"/>
          <a:stretch/>
        </p:blipFill>
        <p:spPr>
          <a:xfrm>
            <a:off x="2890608" y="3162300"/>
            <a:ext cx="3611792" cy="3479800"/>
          </a:xfrm>
        </p:spPr>
      </p:pic>
      <p:pic>
        <p:nvPicPr>
          <p:cNvPr id="6" name="Picture 28" descr="zdd0output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5"/>
          <a:srcRect t="795" b="356"/>
          <a:stretch/>
        </p:blipFill>
        <p:spPr>
          <a:xfrm>
            <a:off x="2273300" y="3479800"/>
            <a:ext cx="3810000" cy="2857500"/>
          </a:xfrm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44485"/>
              </p:ext>
            </p:extLst>
          </p:nvPr>
        </p:nvGraphicFramePr>
        <p:xfrm>
          <a:off x="2711450" y="1296988"/>
          <a:ext cx="429736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Equation" r:id="rId6" imgW="1625600" imgH="254000" progId="Equation.3">
                  <p:embed/>
                </p:oleObj>
              </mc:Choice>
              <mc:Fallback>
                <p:oleObj name="Equation" r:id="rId6" imgW="1625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1296988"/>
                        <a:ext cx="4297363" cy="671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1130300" y="2022475"/>
            <a:ext cx="7429500" cy="101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000" b="1" u="sng" dirty="0"/>
              <a:t>BDDs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dirty="0"/>
              <a:t>Remove </a:t>
            </a:r>
            <a:r>
              <a:rPr lang="en-US" sz="1800" dirty="0" err="1"/>
              <a:t>isomorpic</a:t>
            </a:r>
            <a:r>
              <a:rPr lang="en-US" sz="1800" dirty="0"/>
              <a:t> graphs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b="1" dirty="0"/>
              <a:t>Skip and remove nodes whose pointers point to the same child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290828" y="2044700"/>
            <a:ext cx="7434072" cy="101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000" b="1" u="sng" dirty="0" err="1"/>
              <a:t>ZDDs</a:t>
            </a:r>
            <a:endParaRPr lang="en-US" sz="2000" b="1" u="sng" dirty="0"/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dirty="0"/>
              <a:t>Remove </a:t>
            </a:r>
            <a:r>
              <a:rPr lang="en-US" sz="1800" dirty="0" err="1"/>
              <a:t>isomorpic</a:t>
            </a:r>
            <a:r>
              <a:rPr lang="en-US" sz="1800" dirty="0"/>
              <a:t> graphs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b="1" dirty="0"/>
              <a:t>Remove</a:t>
            </a:r>
            <a:r>
              <a:rPr lang="en-US" sz="1800" b="1" dirty="0" smtClean="0"/>
              <a:t> nodes whose “then” arc points </a:t>
            </a:r>
            <a:r>
              <a:rPr lang="en-US" sz="1800" b="1" dirty="0"/>
              <a:t>to</a:t>
            </a:r>
            <a:r>
              <a:rPr lang="en-US" sz="1800" b="1" dirty="0" smtClean="0"/>
              <a:t> the constant 0</a:t>
            </a:r>
            <a:endParaRPr lang="en-US" sz="18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79500" y="2730500"/>
            <a:ext cx="7416800" cy="3429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58900" y="2730500"/>
            <a:ext cx="6858000" cy="3429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1" grpId="0" animBg="1"/>
      <p:bldP spid="11" grpId="1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Gains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16275" y="5243513"/>
            <a:ext cx="332154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3200" dirty="0"/>
              <a:t>~ 20% Reduction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0" y="1308100"/>
          <a:ext cx="91440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Construction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622300" y="5692775"/>
            <a:ext cx="795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3600" i="1" dirty="0" smtClean="0"/>
              <a:t>Over</a:t>
            </a:r>
            <a:r>
              <a:rPr lang="en-US" sz="3600" b="1" i="1" dirty="0" smtClean="0"/>
              <a:t> 9x </a:t>
            </a:r>
            <a:r>
              <a:rPr lang="en-US" sz="3600" dirty="0" smtClean="0"/>
              <a:t>faster than BDD construction!</a:t>
            </a:r>
            <a:endParaRPr lang="en-US" sz="36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0786803"/>
              </p:ext>
            </p:extLst>
          </p:nvPr>
        </p:nvGraphicFramePr>
        <p:xfrm>
          <a:off x="0" y="1244600"/>
          <a:ext cx="9144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639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Framework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08000" y="1876425"/>
            <a:ext cx="8235950" cy="3330575"/>
            <a:chOff x="568" y="1182"/>
            <a:chExt cx="4940" cy="1786"/>
          </a:xfrm>
        </p:grpSpPr>
        <p:pic>
          <p:nvPicPr>
            <p:cNvPr id="101380" name="Picture 4" descr="175vpr01_mod"/>
            <p:cNvPicPr>
              <a:picLocks noChangeAspect="1" noChangeArrowheads="1"/>
            </p:cNvPicPr>
            <p:nvPr/>
          </p:nvPicPr>
          <p:blipFill rotWithShape="1">
            <a:blip r:embed="rId3"/>
            <a:srcRect l="8620" t="-1548" b="19923"/>
            <a:stretch/>
          </p:blipFill>
          <p:spPr bwMode="auto">
            <a:xfrm>
              <a:off x="568" y="1280"/>
              <a:ext cx="4940" cy="16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</p:pic>
        <p:sp>
          <p:nvSpPr>
            <p:cNvPr id="101381" name="Line 5"/>
            <p:cNvSpPr>
              <a:spLocks noChangeShapeType="1"/>
            </p:cNvSpPr>
            <p:nvPr/>
          </p:nvSpPr>
          <p:spPr bwMode="auto">
            <a:xfrm flipH="1">
              <a:off x="4525" y="1364"/>
              <a:ext cx="344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82" name="Text Box 6"/>
            <p:cNvSpPr txBox="1">
              <a:spLocks noChangeArrowheads="1"/>
            </p:cNvSpPr>
            <p:nvPr/>
          </p:nvSpPr>
          <p:spPr bwMode="auto">
            <a:xfrm>
              <a:off x="4810" y="1182"/>
              <a:ext cx="175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</a:t>
              </a:r>
              <a:endParaRPr lang="en-US" sz="1800"/>
            </a:p>
          </p:txBody>
        </p:sp>
        <p:sp>
          <p:nvSpPr>
            <p:cNvPr id="101383" name="Line 7"/>
            <p:cNvSpPr>
              <a:spLocks noChangeShapeType="1"/>
            </p:cNvSpPr>
            <p:nvPr/>
          </p:nvSpPr>
          <p:spPr bwMode="auto">
            <a:xfrm flipV="1">
              <a:off x="2903" y="1938"/>
              <a:ext cx="344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84" name="Text Box 8"/>
            <p:cNvSpPr txBox="1">
              <a:spLocks noChangeArrowheads="1"/>
            </p:cNvSpPr>
            <p:nvPr/>
          </p:nvSpPr>
          <p:spPr bwMode="auto">
            <a:xfrm>
              <a:off x="2756" y="2094"/>
              <a:ext cx="195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</a:t>
              </a:r>
              <a:endParaRPr lang="en-US" sz="1800"/>
            </a:p>
          </p:txBody>
        </p:sp>
        <p:sp>
          <p:nvSpPr>
            <p:cNvPr id="101385" name="Line 9"/>
            <p:cNvSpPr>
              <a:spLocks noChangeShapeType="1"/>
            </p:cNvSpPr>
            <p:nvPr/>
          </p:nvSpPr>
          <p:spPr bwMode="auto">
            <a:xfrm flipH="1" flipV="1">
              <a:off x="4329" y="1990"/>
              <a:ext cx="501" cy="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86" name="Text Box 10"/>
            <p:cNvSpPr txBox="1">
              <a:spLocks noChangeArrowheads="1"/>
            </p:cNvSpPr>
            <p:nvPr/>
          </p:nvSpPr>
          <p:spPr bwMode="auto">
            <a:xfrm>
              <a:off x="4771" y="2094"/>
              <a:ext cx="207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>
                  <a:sym typeface="Symbol" charset="2"/>
                </a:rPr>
                <a:t></a:t>
              </a:r>
              <a:endParaRPr lang="en-US" sz="18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0200" y="1308100"/>
            <a:ext cx="8496300" cy="4648200"/>
            <a:chOff x="254000" y="1422400"/>
            <a:chExt cx="8496300" cy="4648200"/>
          </a:xfrm>
        </p:grpSpPr>
        <p:pic>
          <p:nvPicPr>
            <p:cNvPr id="4" name="Picture 3" descr="175vprRunRef1_dinvsrdy_1000mil_image_129200656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422400"/>
              <a:ext cx="8496300" cy="4648200"/>
            </a:xfrm>
            <a:prstGeom prst="rect">
              <a:avLst/>
            </a:prstGeom>
          </p:spPr>
        </p:pic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>
              <a:off x="3201988" y="4940299"/>
              <a:ext cx="252412" cy="233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3394076" y="4679950"/>
              <a:ext cx="277813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</a:t>
              </a:r>
              <a:endParaRPr lang="en-US" sz="1800" dirty="0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V="1">
              <a:off x="2235199" y="5327650"/>
              <a:ext cx="265113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984376" y="5273675"/>
              <a:ext cx="309563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</a:t>
              </a:r>
              <a:endParaRPr lang="en-US" sz="1800" dirty="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flipH="1" flipV="1">
              <a:off x="2976562" y="5492750"/>
              <a:ext cx="287337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3173413" y="5594350"/>
              <a:ext cx="369887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</a:t>
              </a:r>
              <a:endParaRPr lang="en-US" sz="18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33 0.15 L -0.22916 0.2370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Framework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346200"/>
            <a:ext cx="8661400" cy="48127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8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32361 0.22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1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Framework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898900"/>
            <a:ext cx="2717800" cy="1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346201"/>
            <a:ext cx="2705100" cy="2120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77900" y="5689600"/>
            <a:ext cx="121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175.vpr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400" y="3403600"/>
            <a:ext cx="13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164.gzip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46200"/>
            <a:ext cx="266700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83000" y="3416300"/>
            <a:ext cx="12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176.gcc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60800"/>
            <a:ext cx="26797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492500" y="572770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197.parser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371600"/>
            <a:ext cx="266700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591300" y="3416300"/>
            <a:ext cx="1297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252.eon</a:t>
            </a:r>
            <a:endParaRPr lang="en-US" dirty="0"/>
          </a:p>
        </p:txBody>
      </p:sp>
      <p:pic>
        <p:nvPicPr>
          <p:cNvPr id="12" name="Picture 11" descr="255vortexRunRef1_1000mil.png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3848100"/>
            <a:ext cx="2679700" cy="1866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413500" y="5727700"/>
            <a:ext cx="1621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255.vortex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165100"/>
            <a:ext cx="8458200" cy="1143000"/>
          </a:xfrm>
        </p:spPr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1" y="1917700"/>
            <a:ext cx="842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ZDD</a:t>
            </a:r>
            <a:r>
              <a:rPr lang="en-US" i="1" dirty="0"/>
              <a:t>-based dynamic trace analysis can identify hot-code paths, </a:t>
            </a:r>
            <a:r>
              <a:rPr lang="en-US" i="1" dirty="0" smtClean="0"/>
              <a:t>irrelevant instructions, </a:t>
            </a:r>
            <a:r>
              <a:rPr lang="en-US" i="1" dirty="0"/>
              <a:t>and potential </a:t>
            </a:r>
            <a:r>
              <a:rPr lang="en-US" i="1" dirty="0" smtClean="0"/>
              <a:t>coarse-grained thread</a:t>
            </a:r>
            <a:r>
              <a:rPr lang="en-US" i="1" dirty="0"/>
              <a:t> </a:t>
            </a:r>
            <a:r>
              <a:rPr lang="en-US" i="1" dirty="0" smtClean="0"/>
              <a:t>level </a:t>
            </a:r>
            <a:r>
              <a:rPr lang="en-US" i="1" dirty="0"/>
              <a:t>parallelism in sequential codes, and thus find opportunities for program optimization.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2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7"/>
    </mc:Choice>
    <mc:Fallback xmlns="">
      <p:transition xmlns:p14="http://schemas.microsoft.com/office/powerpoint/2010/main" spd="slow" advTm="63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Dynamic Analysis Puzzle Solving</a:t>
            </a:r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3622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070101"/>
            <a:ext cx="1142999" cy="1683223"/>
          </a:xfrm>
          <a:prstGeom prst="rect">
            <a:avLst/>
          </a:prstGeom>
        </p:spPr>
      </p:pic>
      <p:pic>
        <p:nvPicPr>
          <p:cNvPr id="8" name="Picture 7" descr="jigsaw_green_06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4152901"/>
            <a:ext cx="1663699" cy="1394734"/>
          </a:xfrm>
          <a:prstGeom prst="rect">
            <a:avLst/>
          </a:prstGeom>
        </p:spPr>
      </p:pic>
      <p:pic>
        <p:nvPicPr>
          <p:cNvPr id="9" name="Picture 8" descr="jigsaw_green_07.svg.hi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0800" y="1600200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1973" y="16002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Framework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2723" y="5674668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Single Core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600" y="5676900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 Core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8701" t="10" r="8690" b="8240"/>
          <a:stretch/>
        </p:blipFill>
        <p:spPr>
          <a:xfrm>
            <a:off x="6758940" y="2248408"/>
            <a:ext cx="868680" cy="964692"/>
          </a:xfrm>
          <a:prstGeom prst="rect">
            <a:avLst/>
          </a:prstGeom>
        </p:spPr>
      </p:pic>
      <p:pic>
        <p:nvPicPr>
          <p:cNvPr id="16" name="Picture 15" descr="jigsaw_green_06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4165601"/>
            <a:ext cx="1681551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0.0375 1.85185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04861 1.8518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05972 -1.85185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0.0375 1.85185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Hot Code Analysis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7000" y="1473200"/>
            <a:ext cx="8496300" cy="4648200"/>
            <a:chOff x="254000" y="1422400"/>
            <a:chExt cx="8496300" cy="4648200"/>
          </a:xfrm>
        </p:grpSpPr>
        <p:pic>
          <p:nvPicPr>
            <p:cNvPr id="4" name="Picture 3" descr="175vprRunRef1_dinvsrdy_1000mil_image_129200656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422400"/>
              <a:ext cx="8496300" cy="4648200"/>
            </a:xfrm>
            <a:prstGeom prst="rect">
              <a:avLst/>
            </a:prstGeom>
          </p:spPr>
        </p:pic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>
              <a:off x="3201988" y="4940299"/>
              <a:ext cx="252412" cy="233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3394076" y="4679950"/>
              <a:ext cx="277813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</a:t>
              </a:r>
              <a:endParaRPr lang="en-US" sz="1800" dirty="0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V="1">
              <a:off x="2235199" y="5327650"/>
              <a:ext cx="265113" cy="209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984376" y="5273675"/>
              <a:ext cx="309563" cy="388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</a:t>
              </a:r>
              <a:endParaRPr lang="en-US" sz="1800" dirty="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flipH="1" flipV="1">
              <a:off x="2976562" y="5492750"/>
              <a:ext cx="287337" cy="260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3173413" y="5594350"/>
              <a:ext cx="369887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>
                  <a:sym typeface="Symbol" charset="2"/>
                </a:rPr>
                <a:t></a:t>
              </a:r>
              <a:endParaRPr lang="en-US" sz="18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346200"/>
            <a:ext cx="8521699" cy="48127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27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Irrelevant Instruction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3136901"/>
            <a:ext cx="4025900" cy="1168400"/>
          </a:xfrm>
        </p:spPr>
        <p:txBody>
          <a:bodyPr>
            <a:normAutofit/>
          </a:bodyPr>
          <a:lstStyle/>
          <a:p>
            <a:r>
              <a:rPr lang="en-US" dirty="0" smtClean="0"/>
              <a:t>Reaches the end</a:t>
            </a:r>
          </a:p>
          <a:p>
            <a:r>
              <a:rPr lang="en-US" dirty="0" smtClean="0"/>
              <a:t>Produces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4" y="2006600"/>
            <a:ext cx="4455716" cy="392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20" y="2222500"/>
            <a:ext cx="454441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Irrelevant Instruction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6701"/>
            <a:ext cx="4406900" cy="1092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SPEC INT 2006</a:t>
            </a:r>
          </a:p>
          <a:p>
            <a:r>
              <a:rPr lang="en-US" dirty="0"/>
              <a:t>Compare –O0 and –O2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675826"/>
            <a:ext cx="7251700" cy="37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9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Dynamic Analysis Puzzle Solving</a:t>
            </a:r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3749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1" y="2095501"/>
            <a:ext cx="1142999" cy="1683223"/>
          </a:xfrm>
          <a:prstGeom prst="rect">
            <a:avLst/>
          </a:prstGeom>
        </p:spPr>
      </p:pic>
      <p:pic>
        <p:nvPicPr>
          <p:cNvPr id="9" name="Picture 8" descr="jigsaw_green_07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1900" y="1600200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1673" y="15494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Framework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2723" y="5674668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 Core Analysis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7600" y="5676900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 Core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8701" t="10" r="8690" b="8240"/>
          <a:stretch/>
        </p:blipFill>
        <p:spPr>
          <a:xfrm>
            <a:off x="6530340" y="4305808"/>
            <a:ext cx="868680" cy="964692"/>
          </a:xfrm>
          <a:prstGeom prst="rect">
            <a:avLst/>
          </a:prstGeom>
        </p:spPr>
      </p:pic>
      <p:pic>
        <p:nvPicPr>
          <p:cNvPr id="16" name="Picture 15" descr="jigsaw_green_06.svg.hi.p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1" y="4191001"/>
            <a:ext cx="1681551" cy="1409700"/>
          </a:xfrm>
          <a:prstGeom prst="rect">
            <a:avLst/>
          </a:prstGeom>
        </p:spPr>
      </p:pic>
      <p:pic>
        <p:nvPicPr>
          <p:cNvPr id="17" name="Picture 16" descr="jigsaw_green_07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1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-0.02222 1.11111E-6 C -0.03246 1.11111E-6 -0.04444 -0.03241 -0.04444 -0.05556 L -0.04444 -0.11111 " pathEditMode="relative" rAng="0" ptsTypes="FfFF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-0.01944 -3.7037E-7 C -0.0283 -3.7037E-7 -0.03889 -0.02569 -0.03889 -0.0463 L -0.03889 -0.09259 " pathEditMode="relative" rAng="0" ptsTypes="FfFF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157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445.gobmk TLP Region Selection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445gobmk_test0_1000mil_syscalls_O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244600"/>
            <a:ext cx="5130205" cy="5130205"/>
          </a:xfrm>
          <a:prstGeom prst="rect">
            <a:avLst/>
          </a:prstGeom>
        </p:spPr>
      </p:pic>
      <p:pic>
        <p:nvPicPr>
          <p:cNvPr id="7" name="Picture 6" descr="445gobmk_test0_1000mil_syscalls_O0_reg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37" y="1244019"/>
            <a:ext cx="5230368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2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157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445.gobmk </a:t>
            </a:r>
            <a:r>
              <a:rPr lang="en-US" dirty="0"/>
              <a:t>Naïve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445gobmk_test0_1000mil_syscalls_O0_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95400"/>
            <a:ext cx="5231805" cy="523180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 bwMode="auto">
          <a:xfrm rot="16200000">
            <a:off x="6363611" y="4014107"/>
            <a:ext cx="208642" cy="105228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 flipH="1">
            <a:off x="7048500" y="3837215"/>
            <a:ext cx="154214" cy="390072"/>
          </a:xfrm>
          <a:prstGeom prst="leftBrac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3871" y="4634714"/>
            <a:ext cx="2428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Overlap on RDY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87987" y="3818285"/>
            <a:ext cx="9270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DINs</a:t>
            </a:r>
            <a:endParaRPr lang="en-US" dirty="0"/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 rot="21118599">
            <a:off x="5937332" y="4163248"/>
            <a:ext cx="1037829" cy="1389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 rot="21118599">
            <a:off x="5937715" y="3950393"/>
            <a:ext cx="1035971" cy="10477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38847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157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445.gobmk </a:t>
            </a:r>
            <a:r>
              <a:rPr lang="en-US" dirty="0"/>
              <a:t>Naïve </a:t>
            </a:r>
            <a:r>
              <a:rPr lang="en-US" dirty="0" smtClean="0"/>
              <a:t>Parallel Count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445gobmk_test0_1000mil_syscalls_O0_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95400"/>
            <a:ext cx="5231805" cy="5231805"/>
          </a:xfrm>
          <a:prstGeom prst="rect">
            <a:avLst/>
          </a:prstGeom>
        </p:spPr>
      </p:pic>
      <p:sp>
        <p:nvSpPr>
          <p:cNvPr id="11" name="Rectangle 28"/>
          <p:cNvSpPr>
            <a:spLocks noChangeArrowheads="1"/>
          </p:cNvSpPr>
          <p:nvPr/>
        </p:nvSpPr>
        <p:spPr bwMode="auto">
          <a:xfrm rot="21118599">
            <a:off x="6139093" y="4132042"/>
            <a:ext cx="833880" cy="1560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 rot="21118599">
            <a:off x="6126710" y="3941579"/>
            <a:ext cx="836651" cy="10877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 rot="21118599">
            <a:off x="6129526" y="3614088"/>
            <a:ext cx="840092" cy="11061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4" name="Rectangle 28"/>
          <p:cNvSpPr>
            <a:spLocks noChangeArrowheads="1"/>
          </p:cNvSpPr>
          <p:nvPr/>
        </p:nvSpPr>
        <p:spPr bwMode="auto">
          <a:xfrm rot="21118599">
            <a:off x="6128425" y="3269373"/>
            <a:ext cx="848050" cy="13415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 rot="21118599">
            <a:off x="6134927" y="3079418"/>
            <a:ext cx="842862" cy="9695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 rot="21118599">
            <a:off x="6126991" y="2896986"/>
            <a:ext cx="834593" cy="12588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 rot="21118599">
            <a:off x="6155884" y="2739472"/>
            <a:ext cx="785880" cy="105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 rot="21118599">
            <a:off x="6156560" y="2558633"/>
            <a:ext cx="793599" cy="9501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 rot="20763978">
            <a:off x="6149220" y="2340162"/>
            <a:ext cx="784496" cy="12002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20" name="Left Brace 19"/>
          <p:cNvSpPr/>
          <p:nvPr/>
        </p:nvSpPr>
        <p:spPr bwMode="auto">
          <a:xfrm flipH="1">
            <a:off x="7048499" y="2213430"/>
            <a:ext cx="272143" cy="2066470"/>
          </a:xfrm>
          <a:prstGeom prst="leftBrac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15201" y="2865784"/>
            <a:ext cx="16655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Nine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157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Inter-Region Dependencies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445gobmk_test0_1000mil_syscalls_O0_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95400"/>
            <a:ext cx="5231805" cy="5231805"/>
          </a:xfrm>
          <a:prstGeom prst="rect">
            <a:avLst/>
          </a:prstGeom>
        </p:spPr>
      </p:pic>
      <p:sp>
        <p:nvSpPr>
          <p:cNvPr id="11" name="Rectangle 28"/>
          <p:cNvSpPr>
            <a:spLocks noChangeArrowheads="1"/>
          </p:cNvSpPr>
          <p:nvPr/>
        </p:nvSpPr>
        <p:spPr bwMode="auto">
          <a:xfrm rot="21118599">
            <a:off x="5964544" y="3292391"/>
            <a:ext cx="1037829" cy="1389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 rot="21118599">
            <a:off x="5963556" y="3078096"/>
            <a:ext cx="1089631" cy="12069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3" name="TextBox 2"/>
          <p:cNvSpPr txBox="1"/>
          <p:nvPr/>
        </p:nvSpPr>
        <p:spPr>
          <a:xfrm>
            <a:off x="7414462" y="1932214"/>
            <a:ext cx="172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Reverse Slice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9178564">
            <a:off x="7049481" y="2802635"/>
            <a:ext cx="619375" cy="248545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77960" y="3790042"/>
            <a:ext cx="206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 Slice</a:t>
            </a:r>
            <a:endParaRPr lang="en-US" dirty="0"/>
          </a:p>
        </p:txBody>
      </p:sp>
      <p:pic>
        <p:nvPicPr>
          <p:cNvPr id="17" name="Picture 16" descr="445gobmk_interfer_O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3" t="33520" r="5238" b="62633"/>
          <a:stretch/>
        </p:blipFill>
        <p:spPr>
          <a:xfrm>
            <a:off x="5960582" y="3045823"/>
            <a:ext cx="1115568" cy="201168"/>
          </a:xfrm>
          <a:prstGeom prst="rect">
            <a:avLst/>
          </a:prstGeom>
        </p:spPr>
      </p:pic>
      <p:pic>
        <p:nvPicPr>
          <p:cNvPr id="18" name="Picture 17" descr="445gobmk_interfer_O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4" t="37443" r="5168" b="58360"/>
          <a:stretch/>
        </p:blipFill>
        <p:spPr>
          <a:xfrm>
            <a:off x="5979958" y="3257296"/>
            <a:ext cx="1115568" cy="219456"/>
          </a:xfrm>
          <a:prstGeom prst="rect">
            <a:avLst/>
          </a:prstGeom>
        </p:spPr>
      </p:pic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2095501" y="2984500"/>
            <a:ext cx="4953000" cy="359228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5944586" y="1233714"/>
            <a:ext cx="1448628" cy="226785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4" name="Right Arrow 13"/>
          <p:cNvSpPr/>
          <p:nvPr/>
        </p:nvSpPr>
        <p:spPr>
          <a:xfrm rot="13305901">
            <a:off x="6495246" y="3565994"/>
            <a:ext cx="738738" cy="269661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970133">
            <a:off x="5150861" y="2575396"/>
            <a:ext cx="738738" cy="269661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5950857" y="2964543"/>
            <a:ext cx="1097643" cy="518886"/>
          </a:xfrm>
          <a:prstGeom prst="rect">
            <a:avLst/>
          </a:prstGeom>
          <a:noFill/>
          <a:ln w="25400">
            <a:solidFill>
              <a:srgbClr val="66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19074" y="2019300"/>
            <a:ext cx="1775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09786" y="5578928"/>
            <a:ext cx="5095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Intersection - Days to Weeks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7037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3" grpId="0"/>
      <p:bldP spid="3" grpId="1"/>
      <p:bldP spid="13" grpId="0" animBg="1"/>
      <p:bldP spid="13" grpId="1" animBg="1"/>
      <p:bldP spid="15" grpId="0"/>
      <p:bldP spid="15" grpId="1"/>
      <p:bldP spid="19" grpId="0" animBg="1"/>
      <p:bldP spid="19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2" grpId="0" animBg="1"/>
      <p:bldP spid="2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6157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Inter-Region Dependency Chopping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445gobmk_test0_1000mil_syscalls_O0_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295400"/>
            <a:ext cx="5231805" cy="5231805"/>
          </a:xfrm>
          <a:prstGeom prst="rect">
            <a:avLst/>
          </a:prstGeom>
        </p:spPr>
      </p:pic>
      <p:sp>
        <p:nvSpPr>
          <p:cNvPr id="11" name="Rectangle 28"/>
          <p:cNvSpPr>
            <a:spLocks noChangeArrowheads="1"/>
          </p:cNvSpPr>
          <p:nvPr/>
        </p:nvSpPr>
        <p:spPr bwMode="auto">
          <a:xfrm rot="21118599">
            <a:off x="5964544" y="3292391"/>
            <a:ext cx="1037829" cy="1389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 rot="21118599">
            <a:off x="5963556" y="3078096"/>
            <a:ext cx="1089631" cy="12069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3" name="TextBox 2"/>
          <p:cNvSpPr txBox="1"/>
          <p:nvPr/>
        </p:nvSpPr>
        <p:spPr>
          <a:xfrm>
            <a:off x="7414462" y="1932214"/>
            <a:ext cx="172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Reverse Slice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9178564">
            <a:off x="7049481" y="2802635"/>
            <a:ext cx="619375" cy="248545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159602" y="3898899"/>
            <a:ext cx="1656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Forward </a:t>
            </a:r>
          </a:p>
          <a:p>
            <a:r>
              <a:rPr lang="en-US" dirty="0" smtClean="0"/>
              <a:t>Edge Slice</a:t>
            </a:r>
            <a:endParaRPr lang="en-US" dirty="0"/>
          </a:p>
        </p:txBody>
      </p:sp>
      <p:pic>
        <p:nvPicPr>
          <p:cNvPr id="17" name="Picture 16" descr="445gobmk_interfer_O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3" t="33520" r="5238" b="62633"/>
          <a:stretch/>
        </p:blipFill>
        <p:spPr>
          <a:xfrm>
            <a:off x="5960582" y="3045823"/>
            <a:ext cx="1115568" cy="201168"/>
          </a:xfrm>
          <a:prstGeom prst="rect">
            <a:avLst/>
          </a:prstGeom>
        </p:spPr>
      </p:pic>
      <p:pic>
        <p:nvPicPr>
          <p:cNvPr id="18" name="Picture 17" descr="445gobmk_interfer_O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4" t="37443" r="5168" b="58360"/>
          <a:stretch/>
        </p:blipFill>
        <p:spPr>
          <a:xfrm>
            <a:off x="5979958" y="3257296"/>
            <a:ext cx="1115568" cy="219456"/>
          </a:xfrm>
          <a:prstGeom prst="rect">
            <a:avLst/>
          </a:prstGeom>
        </p:spPr>
      </p:pic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950857" y="2984500"/>
            <a:ext cx="1097644" cy="52614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5944586" y="1233714"/>
            <a:ext cx="1448628" cy="2267857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30000" dirty="0"/>
          </a:p>
        </p:txBody>
      </p:sp>
      <p:sp>
        <p:nvSpPr>
          <p:cNvPr id="14" name="Right Arrow 13"/>
          <p:cNvSpPr/>
          <p:nvPr/>
        </p:nvSpPr>
        <p:spPr>
          <a:xfrm rot="13305901">
            <a:off x="6540604" y="3638564"/>
            <a:ext cx="738738" cy="269661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70133">
            <a:off x="5150861" y="2575396"/>
            <a:ext cx="738738" cy="269661"/>
          </a:xfrm>
          <a:prstGeom prst="rightArrow">
            <a:avLst>
              <a:gd name="adj1" fmla="val 28685"/>
              <a:gd name="adj2" fmla="val 50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590574" y="2019300"/>
            <a:ext cx="92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Chop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53429" y="5560785"/>
            <a:ext cx="39695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Chop – Hours to Days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611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3" grpId="0"/>
      <p:bldP spid="3" grpId="1"/>
      <p:bldP spid="13" grpId="0" animBg="1"/>
      <p:bldP spid="13" grpId="1" animBg="1"/>
      <p:bldP spid="15" grpId="0"/>
      <p:bldP spid="15" grpId="1"/>
      <p:bldP spid="19" grpId="0" animBg="1"/>
      <p:bldP spid="20" grpId="0" animBg="1"/>
      <p:bldP spid="20" grpId="1" animBg="1"/>
      <p:bldP spid="14" grpId="0" animBg="1"/>
      <p:bldP spid="14" grpId="1" animBg="1"/>
      <p:bldP spid="27" grpId="0" animBg="1"/>
      <p:bldP spid="29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Dynamic Analysis Puzzle Solving</a:t>
            </a:r>
            <a:endParaRPr lang="en-GB" dirty="0"/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3622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1" y="2057400"/>
            <a:ext cx="1206499" cy="1776735"/>
          </a:xfrm>
          <a:prstGeom prst="rect">
            <a:avLst/>
          </a:prstGeom>
        </p:spPr>
      </p:pic>
      <p:pic>
        <p:nvPicPr>
          <p:cNvPr id="8" name="Picture 7" descr="jigsaw_green_06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4152900"/>
            <a:ext cx="1727200" cy="1447969"/>
          </a:xfrm>
          <a:prstGeom prst="rect">
            <a:avLst/>
          </a:prstGeom>
        </p:spPr>
      </p:pic>
      <p:pic>
        <p:nvPicPr>
          <p:cNvPr id="9" name="Picture 8" descr="jigsaw_green_07.svg.hi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7600" y="1587500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6573" y="16002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Framework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57323" y="5585768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 Core Analysis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4900" y="5588000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 Core Analysis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87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445gobmk_interfer_O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337129"/>
            <a:ext cx="5230368" cy="52303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1778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445.gobmk Inter-Region Dependencies</a:t>
            </a:r>
            <a:endParaRPr lang="en-US" dirty="0"/>
          </a:p>
        </p:txBody>
      </p:sp>
      <p:pic>
        <p:nvPicPr>
          <p:cNvPr id="8" name="Picture 7" descr="445gobmk_test0_1000mil_syscalls_O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63" y="1326243"/>
            <a:ext cx="5241472" cy="52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5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Coarse-Grained Parallelism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" y="1680026"/>
            <a:ext cx="4483430" cy="26543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13" y="3628571"/>
            <a:ext cx="4518034" cy="271082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21657" y="1233713"/>
            <a:ext cx="2870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Instructions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869215" y="3245757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Count</a:t>
            </a:r>
            <a:endParaRPr lang="en-US" dirty="0"/>
          </a:p>
        </p:txBody>
      </p:sp>
      <p:sp>
        <p:nvSpPr>
          <p:cNvPr id="75" name="Connector 74"/>
          <p:cNvSpPr/>
          <p:nvPr/>
        </p:nvSpPr>
        <p:spPr bwMode="auto">
          <a:xfrm>
            <a:off x="1732643" y="1690914"/>
            <a:ext cx="607786" cy="1765301"/>
          </a:xfrm>
          <a:prstGeom prst="flowChartConnector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" name="Connector 75"/>
          <p:cNvSpPr/>
          <p:nvPr/>
        </p:nvSpPr>
        <p:spPr bwMode="auto">
          <a:xfrm>
            <a:off x="7193643" y="3882572"/>
            <a:ext cx="544286" cy="1669143"/>
          </a:xfrm>
          <a:prstGeom prst="flowChartConnector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 animBg="1"/>
      <p:bldP spid="7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05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Fine-Grained Thread Level </a:t>
            </a:r>
            <a:r>
              <a:rPr lang="en-US" dirty="0" smtClean="0"/>
              <a:t>Speculation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fine_grained_tl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72" y="2324100"/>
            <a:ext cx="5385548" cy="3797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1" y="2616200"/>
            <a:ext cx="337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allLines</a:t>
            </a:r>
            <a:r>
              <a:rPr lang="en-US" dirty="0" smtClean="0"/>
              <a:t> </a:t>
            </a:r>
            <a:r>
              <a:rPr lang="en-US" dirty="0"/>
              <a:t>:= read(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processDataA</a:t>
            </a:r>
            <a:r>
              <a:rPr lang="en-US" dirty="0"/>
              <a:t>(line) </a:t>
            </a:r>
            <a:endParaRPr lang="en-US" dirty="0" smtClean="0"/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processDataB</a:t>
            </a:r>
            <a:r>
              <a:rPr lang="en-US" dirty="0"/>
              <a:t>(line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72000" y="2438400"/>
            <a:ext cx="3035299" cy="3403600"/>
            <a:chOff x="5180119" y="2146300"/>
            <a:chExt cx="2668481" cy="3086100"/>
          </a:xfrm>
        </p:grpSpPr>
        <p:sp>
          <p:nvSpPr>
            <p:cNvPr id="4" name="Right Arrow 3"/>
            <p:cNvSpPr/>
            <p:nvPr/>
          </p:nvSpPr>
          <p:spPr>
            <a:xfrm rot="1597838">
              <a:off x="5180119" y="2444061"/>
              <a:ext cx="978408" cy="24887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nector 12"/>
            <p:cNvSpPr/>
            <p:nvPr/>
          </p:nvSpPr>
          <p:spPr bwMode="auto">
            <a:xfrm>
              <a:off x="6007100" y="2146300"/>
              <a:ext cx="1841500" cy="30861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99300" y="1622094"/>
            <a:ext cx="1955800" cy="4245306"/>
            <a:chOff x="7302500" y="1444294"/>
            <a:chExt cx="1841500" cy="4004006"/>
          </a:xfrm>
        </p:grpSpPr>
        <p:sp>
          <p:nvSpPr>
            <p:cNvPr id="17" name="Right Arrow 16"/>
            <p:cNvSpPr/>
            <p:nvPr/>
          </p:nvSpPr>
          <p:spPr>
            <a:xfrm rot="7159571">
              <a:off x="8179180" y="1809060"/>
              <a:ext cx="978408" cy="24887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nector 17"/>
            <p:cNvSpPr/>
            <p:nvPr/>
          </p:nvSpPr>
          <p:spPr bwMode="auto">
            <a:xfrm>
              <a:off x="7302500" y="2362200"/>
              <a:ext cx="1841500" cy="30861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5600" y="5207000"/>
            <a:ext cx="318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Max </a:t>
            </a:r>
            <a:r>
              <a:rPr lang="en-US" sz="4000" b="1" i="1" dirty="0"/>
              <a:t>n</a:t>
            </a:r>
            <a:r>
              <a:rPr lang="en-US" sz="4000" dirty="0" smtClean="0"/>
              <a:t> Cores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3810860" y="3744585"/>
            <a:ext cx="2094639" cy="2313315"/>
            <a:chOff x="3810860" y="3744585"/>
            <a:chExt cx="2094639" cy="2313315"/>
          </a:xfrm>
        </p:grpSpPr>
        <p:sp>
          <p:nvSpPr>
            <p:cNvPr id="16" name="Right Arrow 15"/>
            <p:cNvSpPr/>
            <p:nvPr/>
          </p:nvSpPr>
          <p:spPr>
            <a:xfrm rot="6733150">
              <a:off x="4444999" y="4163796"/>
              <a:ext cx="1112903" cy="27448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nector 18"/>
            <p:cNvSpPr/>
            <p:nvPr/>
          </p:nvSpPr>
          <p:spPr bwMode="auto">
            <a:xfrm>
              <a:off x="3810860" y="4851400"/>
              <a:ext cx="2094639" cy="12065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90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61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Coarse-Grained Thread Level </a:t>
            </a:r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 descr="coarse_grained_tl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866900"/>
            <a:ext cx="493776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261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allLines</a:t>
            </a:r>
            <a:r>
              <a:rPr lang="en-US" dirty="0" smtClean="0"/>
              <a:t> </a:t>
            </a:r>
            <a:r>
              <a:rPr lang="en-US" dirty="0"/>
              <a:t>:= read(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processDataA</a:t>
            </a:r>
            <a:r>
              <a:rPr lang="en-US" dirty="0"/>
              <a:t>(line) </a:t>
            </a:r>
            <a:endParaRPr lang="en-US" dirty="0" smtClean="0"/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processDataB</a:t>
            </a:r>
            <a:r>
              <a:rPr lang="en-US" dirty="0"/>
              <a:t>(line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706918" y="4508500"/>
            <a:ext cx="3100282" cy="1435100"/>
            <a:chOff x="4291118" y="4279900"/>
            <a:chExt cx="2808182" cy="1308100"/>
          </a:xfrm>
        </p:grpSpPr>
        <p:sp>
          <p:nvSpPr>
            <p:cNvPr id="12" name="Right Arrow 11"/>
            <p:cNvSpPr/>
            <p:nvPr/>
          </p:nvSpPr>
          <p:spPr>
            <a:xfrm rot="1597838">
              <a:off x="4291118" y="4425261"/>
              <a:ext cx="978408" cy="24887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nector 12"/>
            <p:cNvSpPr/>
            <p:nvPr/>
          </p:nvSpPr>
          <p:spPr bwMode="auto">
            <a:xfrm>
              <a:off x="5257800" y="4279900"/>
              <a:ext cx="1841500" cy="13081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08800" y="3073400"/>
            <a:ext cx="2146300" cy="2832100"/>
            <a:chOff x="7023100" y="3019094"/>
            <a:chExt cx="1993900" cy="2657806"/>
          </a:xfrm>
        </p:grpSpPr>
        <p:sp>
          <p:nvSpPr>
            <p:cNvPr id="15" name="Right Arrow 14"/>
            <p:cNvSpPr/>
            <p:nvPr/>
          </p:nvSpPr>
          <p:spPr>
            <a:xfrm rot="7159571">
              <a:off x="8014080" y="3383860"/>
              <a:ext cx="978408" cy="24887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nector 15"/>
            <p:cNvSpPr/>
            <p:nvPr/>
          </p:nvSpPr>
          <p:spPr bwMode="auto">
            <a:xfrm>
              <a:off x="7023100" y="3937000"/>
              <a:ext cx="1993900" cy="17399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5600" y="5207000"/>
            <a:ext cx="318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Max </a:t>
            </a:r>
            <a:r>
              <a:rPr lang="en-US" sz="4000" b="1" i="1" dirty="0" smtClean="0"/>
              <a:t>2</a:t>
            </a:r>
            <a:r>
              <a:rPr lang="en-US" sz="4000" dirty="0" smtClean="0"/>
              <a:t> Cores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263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Fine-and-Coarse Grained Harmony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 descr="fine_coarse_grained_tl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24" y="1562100"/>
            <a:ext cx="3747475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901" y="2616200"/>
            <a:ext cx="3289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allLines</a:t>
            </a:r>
            <a:r>
              <a:rPr lang="en-US" dirty="0" smtClean="0"/>
              <a:t> </a:t>
            </a:r>
            <a:r>
              <a:rPr lang="en-US" dirty="0"/>
              <a:t>:= read(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processDataA</a:t>
            </a:r>
            <a:r>
              <a:rPr lang="en-US" dirty="0"/>
              <a:t>(line) </a:t>
            </a:r>
            <a:endParaRPr lang="en-US" dirty="0" smtClean="0"/>
          </a:p>
          <a:p>
            <a:r>
              <a:rPr lang="en-US" dirty="0" err="1" smtClean="0"/>
              <a:t>foreach</a:t>
            </a:r>
            <a:r>
              <a:rPr lang="en-US" dirty="0" smtClean="0"/>
              <a:t> </a:t>
            </a:r>
            <a:r>
              <a:rPr lang="en-US" dirty="0"/>
              <a:t>line in </a:t>
            </a:r>
            <a:r>
              <a:rPr lang="en-US" dirty="0" err="1"/>
              <a:t>allLines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processDataB</a:t>
            </a:r>
            <a:r>
              <a:rPr lang="en-US" dirty="0"/>
              <a:t>(line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72017" y="5455374"/>
            <a:ext cx="2770081" cy="1262926"/>
            <a:chOff x="3872017" y="5455374"/>
            <a:chExt cx="2770081" cy="1262926"/>
          </a:xfrm>
        </p:grpSpPr>
        <p:sp>
          <p:nvSpPr>
            <p:cNvPr id="13" name="Right Arrow 12"/>
            <p:cNvSpPr/>
            <p:nvPr/>
          </p:nvSpPr>
          <p:spPr>
            <a:xfrm rot="1597838">
              <a:off x="3872017" y="5455374"/>
              <a:ext cx="1080180" cy="27303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nector 13"/>
            <p:cNvSpPr/>
            <p:nvPr/>
          </p:nvSpPr>
          <p:spPr bwMode="auto">
            <a:xfrm>
              <a:off x="4889499" y="5486400"/>
              <a:ext cx="1752599" cy="12319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600" y="758494"/>
            <a:ext cx="2336800" cy="5883606"/>
            <a:chOff x="6197600" y="758494"/>
            <a:chExt cx="2336800" cy="5883606"/>
          </a:xfrm>
        </p:grpSpPr>
        <p:sp>
          <p:nvSpPr>
            <p:cNvPr id="16" name="Right Arrow 15"/>
            <p:cNvSpPr/>
            <p:nvPr/>
          </p:nvSpPr>
          <p:spPr>
            <a:xfrm rot="7593048">
              <a:off x="7840779" y="1145018"/>
              <a:ext cx="1037371" cy="2643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nector 16"/>
            <p:cNvSpPr/>
            <p:nvPr/>
          </p:nvSpPr>
          <p:spPr bwMode="auto">
            <a:xfrm>
              <a:off x="6197600" y="1270000"/>
              <a:ext cx="2336800" cy="5372100"/>
            </a:xfrm>
            <a:prstGeom prst="flowChartConnector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7500" y="5549900"/>
            <a:ext cx="355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Max </a:t>
            </a:r>
            <a:r>
              <a:rPr lang="en-US" sz="4000" b="1" i="1" dirty="0" smtClean="0"/>
              <a:t>2n</a:t>
            </a:r>
            <a:r>
              <a:rPr lang="en-US" sz="4000" dirty="0" smtClean="0"/>
              <a:t> Cores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112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11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Dynamic Analysis Puzzle Solving</a:t>
            </a:r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3749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1" y="2095501"/>
            <a:ext cx="1142999" cy="1683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1900" y="1600200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1673" y="15494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Framework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06523" y="4849168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 Core Analysis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7600" y="5676900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 Core Analysis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8701" t="10" r="8690" b="8240"/>
          <a:stretch/>
        </p:blipFill>
        <p:spPr>
          <a:xfrm>
            <a:off x="1259840" y="4051808"/>
            <a:ext cx="868680" cy="964692"/>
          </a:xfrm>
          <a:prstGeom prst="rect">
            <a:avLst/>
          </a:prstGeom>
        </p:spPr>
      </p:pic>
      <p:pic>
        <p:nvPicPr>
          <p:cNvPr id="16" name="Picture 15" descr="jigsaw_green_06.svg.hi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1" y="3441701"/>
            <a:ext cx="1681551" cy="1409700"/>
          </a:xfrm>
          <a:prstGeom prst="rect">
            <a:avLst/>
          </a:prstGeom>
        </p:spPr>
      </p:pic>
      <p:pic>
        <p:nvPicPr>
          <p:cNvPr id="17" name="Picture 16" descr="jigsaw_green_07.svg.hi.p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62" y="3754913"/>
            <a:ext cx="1483202" cy="1756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0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06111 -0.0888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44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0.05 -0.0777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27000"/>
            <a:ext cx="8458200" cy="1143000"/>
          </a:xfrm>
        </p:spPr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2985" y="1638300"/>
            <a:ext cx="4314372" cy="4114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Traces to </a:t>
            </a:r>
            <a:r>
              <a:rPr lang="en-US" dirty="0" smtClean="0"/>
              <a:t>BDDs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Visualized </a:t>
            </a:r>
            <a:r>
              <a:rPr lang="en-US" dirty="0" smtClean="0"/>
              <a:t>BDDs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Scalability - ZDDs</a:t>
            </a:r>
          </a:p>
          <a:p>
            <a:endParaRPr lang="en-US" dirty="0"/>
          </a:p>
          <a:p>
            <a:r>
              <a:rPr lang="en-US" dirty="0" smtClean="0"/>
              <a:t>Hot Code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Irrelevant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Coarse-Grained TLP Survey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46</a:t>
            </a:fld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737099" y="1265393"/>
            <a:ext cx="3596799" cy="1503207"/>
            <a:chOff x="1568451" y="1976593"/>
            <a:chExt cx="7098017" cy="3537095"/>
          </a:xfrm>
        </p:grpSpPr>
        <p:sp>
          <p:nvSpPr>
            <p:cNvPr id="8" name="Text Box 44"/>
            <p:cNvSpPr txBox="1">
              <a:spLocks noChangeArrowheads="1"/>
            </p:cNvSpPr>
            <p:nvPr/>
          </p:nvSpPr>
          <p:spPr bwMode="auto">
            <a:xfrm>
              <a:off x="3794125" y="3324225"/>
              <a:ext cx="365125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dirty="0"/>
                <a:t>=</a:t>
              </a:r>
            </a:p>
          </p:txBody>
        </p:sp>
        <p:sp>
          <p:nvSpPr>
            <p:cNvPr id="9" name="Text Box 45"/>
            <p:cNvSpPr txBox="1">
              <a:spLocks noChangeArrowheads="1"/>
            </p:cNvSpPr>
            <p:nvPr/>
          </p:nvSpPr>
          <p:spPr bwMode="auto">
            <a:xfrm>
              <a:off x="6257925" y="3246438"/>
              <a:ext cx="427038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3600" dirty="0"/>
                <a:t>+</a:t>
              </a:r>
            </a:p>
          </p:txBody>
        </p:sp>
        <p:grpSp>
          <p:nvGrpSpPr>
            <p:cNvPr id="11" name="Group 101"/>
            <p:cNvGrpSpPr>
              <a:grpSpLocks/>
            </p:cNvGrpSpPr>
            <p:nvPr/>
          </p:nvGrpSpPr>
          <p:grpSpPr bwMode="auto">
            <a:xfrm>
              <a:off x="1568451" y="1976593"/>
              <a:ext cx="1315116" cy="3420462"/>
              <a:chOff x="3142" y="1113"/>
              <a:chExt cx="697" cy="2485"/>
            </a:xfrm>
          </p:grpSpPr>
          <p:sp>
            <p:nvSpPr>
              <p:cNvPr id="12" name="Rectangle 102"/>
              <p:cNvSpPr>
                <a:spLocks noChangeArrowheads="1"/>
              </p:cNvSpPr>
              <p:nvPr/>
            </p:nvSpPr>
            <p:spPr bwMode="auto">
              <a:xfrm>
                <a:off x="3168" y="3343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13" name="Oval 103"/>
              <p:cNvSpPr>
                <a:spLocks noChangeArrowheads="1"/>
              </p:cNvSpPr>
              <p:nvPr/>
            </p:nvSpPr>
            <p:spPr bwMode="auto">
              <a:xfrm>
                <a:off x="3578" y="1287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14" name="Oval 104"/>
              <p:cNvSpPr>
                <a:spLocks noChangeArrowheads="1"/>
              </p:cNvSpPr>
              <p:nvPr/>
            </p:nvSpPr>
            <p:spPr bwMode="auto">
              <a:xfrm>
                <a:off x="3364" y="1924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15" name="Oval 106"/>
              <p:cNvSpPr>
                <a:spLocks noChangeArrowheads="1"/>
              </p:cNvSpPr>
              <p:nvPr/>
            </p:nvSpPr>
            <p:spPr bwMode="auto">
              <a:xfrm>
                <a:off x="3142" y="2610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cxnSp>
            <p:nvCxnSpPr>
              <p:cNvPr id="16" name="AutoShape 107"/>
              <p:cNvCxnSpPr>
                <a:cxnSpLocks noChangeShapeType="1"/>
                <a:stCxn id="13" idx="4"/>
                <a:endCxn id="14" idx="0"/>
              </p:cNvCxnSpPr>
              <p:nvPr/>
            </p:nvCxnSpPr>
            <p:spPr bwMode="auto">
              <a:xfrm rot="5400000">
                <a:off x="3386" y="1602"/>
                <a:ext cx="431" cy="214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7" name="AutoShape 109"/>
              <p:cNvCxnSpPr>
                <a:cxnSpLocks noChangeShapeType="1"/>
                <a:endCxn id="13" idx="0"/>
              </p:cNvCxnSpPr>
              <p:nvPr/>
            </p:nvCxnSpPr>
            <p:spPr bwMode="auto">
              <a:xfrm flipH="1">
                <a:off x="3708" y="1113"/>
                <a:ext cx="125" cy="174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8" name="AutoShape 110"/>
              <p:cNvCxnSpPr>
                <a:cxnSpLocks noChangeShapeType="1"/>
                <a:stCxn id="14" idx="4"/>
                <a:endCxn id="15" idx="0"/>
              </p:cNvCxnSpPr>
              <p:nvPr/>
            </p:nvCxnSpPr>
            <p:spPr bwMode="auto">
              <a:xfrm rot="5400000">
                <a:off x="3144" y="2259"/>
                <a:ext cx="480" cy="22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19" name="AutoShape 112"/>
              <p:cNvCxnSpPr>
                <a:cxnSpLocks noChangeShapeType="1"/>
                <a:stCxn id="15" idx="4"/>
                <a:endCxn id="12" idx="0"/>
              </p:cNvCxnSpPr>
              <p:nvPr/>
            </p:nvCxnSpPr>
            <p:spPr bwMode="auto">
              <a:xfrm>
                <a:off x="3273" y="2816"/>
                <a:ext cx="64" cy="527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0" name="AutoShape 113"/>
              <p:cNvCxnSpPr>
                <a:cxnSpLocks noChangeShapeType="1"/>
                <a:stCxn id="13" idx="5"/>
                <a:endCxn id="12" idx="3"/>
              </p:cNvCxnSpPr>
              <p:nvPr/>
            </p:nvCxnSpPr>
            <p:spPr bwMode="auto">
              <a:xfrm rot="5400000">
                <a:off x="2649" y="2319"/>
                <a:ext cx="2008" cy="296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21" name="AutoShape 114"/>
              <p:cNvCxnSpPr>
                <a:cxnSpLocks noChangeShapeType="1"/>
                <a:stCxn id="14" idx="5"/>
                <a:endCxn id="12" idx="3"/>
              </p:cNvCxnSpPr>
              <p:nvPr/>
            </p:nvCxnSpPr>
            <p:spPr bwMode="auto">
              <a:xfrm rot="5400000">
                <a:off x="2861" y="2745"/>
                <a:ext cx="1370" cy="8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22" name="AutoShape 115"/>
              <p:cNvCxnSpPr>
                <a:cxnSpLocks noChangeShapeType="1"/>
                <a:stCxn id="15" idx="5"/>
                <a:endCxn id="12" idx="0"/>
              </p:cNvCxnSpPr>
              <p:nvPr/>
            </p:nvCxnSpPr>
            <p:spPr bwMode="auto">
              <a:xfrm rot="5400000">
                <a:off x="3072" y="3051"/>
                <a:ext cx="557" cy="28"/>
              </a:xfrm>
              <a:prstGeom prst="curvedConnector3">
                <a:avLst>
                  <a:gd name="adj1" fmla="val 52602"/>
                </a:avLst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</p:grpSp>
        <p:grpSp>
          <p:nvGrpSpPr>
            <p:cNvPr id="23" name="Group 74"/>
            <p:cNvGrpSpPr/>
            <p:nvPr/>
          </p:nvGrpSpPr>
          <p:grpSpPr>
            <a:xfrm>
              <a:off x="7351356" y="2060192"/>
              <a:ext cx="1315112" cy="3453496"/>
              <a:chOff x="7643456" y="2110992"/>
              <a:chExt cx="1315112" cy="3453496"/>
            </a:xfrm>
          </p:grpSpPr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7643456" y="2110992"/>
                <a:ext cx="1315112" cy="3453496"/>
                <a:chOff x="4712" y="1063"/>
                <a:chExt cx="697" cy="2509"/>
              </a:xfrm>
            </p:grpSpPr>
            <p:sp>
              <p:nvSpPr>
                <p:cNvPr id="26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2" y="3317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7" name="Oval 51"/>
                <p:cNvSpPr>
                  <a:spLocks noChangeArrowheads="1"/>
                </p:cNvSpPr>
                <p:nvPr/>
              </p:nvSpPr>
              <p:spPr bwMode="auto">
                <a:xfrm>
                  <a:off x="5148" y="1255"/>
                  <a:ext cx="261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8" name="Oval 52"/>
                <p:cNvSpPr>
                  <a:spLocks noChangeArrowheads="1"/>
                </p:cNvSpPr>
                <p:nvPr/>
              </p:nvSpPr>
              <p:spPr bwMode="auto">
                <a:xfrm>
                  <a:off x="5008" y="1731"/>
                  <a:ext cx="261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9" name="Oval 53"/>
                <p:cNvSpPr>
                  <a:spLocks noChangeArrowheads="1"/>
                </p:cNvSpPr>
                <p:nvPr/>
              </p:nvSpPr>
              <p:spPr bwMode="auto">
                <a:xfrm>
                  <a:off x="4886" y="2176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30" name="Oval 54"/>
                <p:cNvSpPr>
                  <a:spLocks noChangeArrowheads="1"/>
                </p:cNvSpPr>
                <p:nvPr/>
              </p:nvSpPr>
              <p:spPr bwMode="auto">
                <a:xfrm>
                  <a:off x="4712" y="2578"/>
                  <a:ext cx="261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cxnSp>
              <p:nvCxnSpPr>
                <p:cNvPr id="31" name="AutoShape 57"/>
                <p:cNvCxnSpPr>
                  <a:cxnSpLocks noChangeShapeType="1"/>
                </p:cNvCxnSpPr>
                <p:nvPr/>
              </p:nvCxnSpPr>
              <p:spPr bwMode="auto">
                <a:xfrm flipH="1">
                  <a:off x="5273" y="1063"/>
                  <a:ext cx="5" cy="192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32" name="AutoShape 58"/>
                <p:cNvCxnSpPr>
                  <a:cxnSpLocks noChangeShapeType="1"/>
                </p:cNvCxnSpPr>
                <p:nvPr/>
              </p:nvCxnSpPr>
              <p:spPr bwMode="auto">
                <a:xfrm flipH="1">
                  <a:off x="5010" y="1937"/>
                  <a:ext cx="123" cy="239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33" name="AutoShape 59"/>
                <p:cNvCxnSpPr>
                  <a:cxnSpLocks noChangeShapeType="1"/>
                </p:cNvCxnSpPr>
                <p:nvPr/>
              </p:nvCxnSpPr>
              <p:spPr bwMode="auto">
                <a:xfrm flipH="1">
                  <a:off x="4836" y="2382"/>
                  <a:ext cx="174" cy="196"/>
                </a:xfrm>
                <a:prstGeom prst="straightConnector1">
                  <a:avLst/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34" name="AutoShape 60"/>
                <p:cNvCxnSpPr>
                  <a:cxnSpLocks noChangeShapeType="1"/>
                </p:cNvCxnSpPr>
                <p:nvPr/>
              </p:nvCxnSpPr>
              <p:spPr bwMode="auto">
                <a:xfrm>
                  <a:off x="4837" y="2784"/>
                  <a:ext cx="58" cy="533"/>
                </a:xfrm>
                <a:prstGeom prst="straightConnector1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35" name="AutoShape 61"/>
                <p:cNvCxnSpPr>
                  <a:cxnSpLocks noChangeShapeType="1"/>
                  <a:stCxn id="27" idx="5"/>
                  <a:endCxn id="26" idx="3"/>
                </p:cNvCxnSpPr>
                <p:nvPr/>
              </p:nvCxnSpPr>
              <p:spPr bwMode="auto">
                <a:xfrm rot="5400000">
                  <a:off x="4213" y="2287"/>
                  <a:ext cx="2014" cy="302"/>
                </a:xfrm>
                <a:prstGeom prst="curvedConnector2">
                  <a:avLst/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" name="AutoShape 62"/>
                <p:cNvCxnSpPr>
                  <a:cxnSpLocks noChangeShapeType="1"/>
                  <a:stCxn id="28" idx="5"/>
                  <a:endCxn id="26" idx="3"/>
                </p:cNvCxnSpPr>
                <p:nvPr/>
              </p:nvCxnSpPr>
              <p:spPr bwMode="auto">
                <a:xfrm rot="5400000">
                  <a:off x="4381" y="2595"/>
                  <a:ext cx="1538" cy="162"/>
                </a:xfrm>
                <a:prstGeom prst="curvedConnector2">
                  <a:avLst/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37" name="AutoShape 63"/>
                <p:cNvCxnSpPr>
                  <a:cxnSpLocks noChangeShapeType="1"/>
                  <a:stCxn id="30" idx="5"/>
                  <a:endCxn id="26" idx="0"/>
                </p:cNvCxnSpPr>
                <p:nvPr/>
              </p:nvCxnSpPr>
              <p:spPr bwMode="auto">
                <a:xfrm rot="5400000">
                  <a:off x="4636" y="3019"/>
                  <a:ext cx="563" cy="34"/>
                </a:xfrm>
                <a:prstGeom prst="curvedConnector3">
                  <a:avLst>
                    <a:gd name="adj1" fmla="val 52574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38" name="AutoShape 64"/>
                <p:cNvCxnSpPr>
                  <a:cxnSpLocks noChangeShapeType="1"/>
                  <a:stCxn id="29" idx="5"/>
                  <a:endCxn id="26" idx="3"/>
                </p:cNvCxnSpPr>
                <p:nvPr/>
              </p:nvCxnSpPr>
              <p:spPr bwMode="auto">
                <a:xfrm rot="5400000">
                  <a:off x="4542" y="2879"/>
                  <a:ext cx="1093" cy="39"/>
                </a:xfrm>
                <a:prstGeom prst="curvedConnector2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25" name="AutoShape 25"/>
              <p:cNvCxnSpPr>
                <a:cxnSpLocks noChangeShapeType="1"/>
                <a:stCxn id="27" idx="4"/>
                <a:endCxn id="28" idx="0"/>
              </p:cNvCxnSpPr>
              <p:nvPr/>
            </p:nvCxnSpPr>
            <p:spPr bwMode="auto">
              <a:xfrm rot="5400000">
                <a:off x="8394469" y="2712560"/>
                <a:ext cx="371640" cy="264155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grpSp>
          <p:nvGrpSpPr>
            <p:cNvPr id="39" name="Group 101"/>
            <p:cNvGrpSpPr>
              <a:grpSpLocks/>
            </p:cNvGrpSpPr>
            <p:nvPr/>
          </p:nvGrpSpPr>
          <p:grpSpPr bwMode="auto">
            <a:xfrm>
              <a:off x="4597401" y="2052793"/>
              <a:ext cx="1315116" cy="3420462"/>
              <a:chOff x="3142" y="1113"/>
              <a:chExt cx="697" cy="2485"/>
            </a:xfrm>
          </p:grpSpPr>
          <p:sp>
            <p:nvSpPr>
              <p:cNvPr id="40" name="Rectangle 102"/>
              <p:cNvSpPr>
                <a:spLocks noChangeArrowheads="1"/>
              </p:cNvSpPr>
              <p:nvPr/>
            </p:nvSpPr>
            <p:spPr bwMode="auto">
              <a:xfrm>
                <a:off x="3168" y="3343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41" name="Oval 103"/>
              <p:cNvSpPr>
                <a:spLocks noChangeArrowheads="1"/>
              </p:cNvSpPr>
              <p:nvPr/>
            </p:nvSpPr>
            <p:spPr bwMode="auto">
              <a:xfrm>
                <a:off x="3578" y="1287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2" name="Oval 104"/>
              <p:cNvSpPr>
                <a:spLocks noChangeArrowheads="1"/>
              </p:cNvSpPr>
              <p:nvPr/>
            </p:nvSpPr>
            <p:spPr bwMode="auto">
              <a:xfrm>
                <a:off x="3438" y="1763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3" name="Oval 105"/>
              <p:cNvSpPr>
                <a:spLocks noChangeArrowheads="1"/>
              </p:cNvSpPr>
              <p:nvPr/>
            </p:nvSpPr>
            <p:spPr bwMode="auto">
              <a:xfrm>
                <a:off x="3316" y="2208"/>
                <a:ext cx="260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4" name="Oval 106"/>
              <p:cNvSpPr>
                <a:spLocks noChangeArrowheads="1"/>
              </p:cNvSpPr>
              <p:nvPr/>
            </p:nvSpPr>
            <p:spPr bwMode="auto">
              <a:xfrm>
                <a:off x="3142" y="2610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cxnSp>
            <p:nvCxnSpPr>
              <p:cNvPr id="45" name="AutoShape 107"/>
              <p:cNvCxnSpPr>
                <a:cxnSpLocks noChangeShapeType="1"/>
                <a:stCxn id="41" idx="4"/>
                <a:endCxn id="42" idx="0"/>
              </p:cNvCxnSpPr>
              <p:nvPr/>
            </p:nvCxnSpPr>
            <p:spPr bwMode="auto">
              <a:xfrm flipH="1">
                <a:off x="3569" y="1493"/>
                <a:ext cx="139" cy="27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46" name="AutoShape 109"/>
              <p:cNvCxnSpPr>
                <a:cxnSpLocks noChangeShapeType="1"/>
                <a:endCxn id="41" idx="0"/>
              </p:cNvCxnSpPr>
              <p:nvPr/>
            </p:nvCxnSpPr>
            <p:spPr bwMode="auto">
              <a:xfrm flipH="1">
                <a:off x="3708" y="1113"/>
                <a:ext cx="125" cy="174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47" name="AutoShape 110"/>
              <p:cNvCxnSpPr>
                <a:cxnSpLocks noChangeShapeType="1"/>
                <a:stCxn id="42" idx="4"/>
                <a:endCxn id="43" idx="0"/>
              </p:cNvCxnSpPr>
              <p:nvPr/>
            </p:nvCxnSpPr>
            <p:spPr bwMode="auto">
              <a:xfrm flipH="1">
                <a:off x="3446" y="1969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48" name="AutoShape 111"/>
              <p:cNvCxnSpPr>
                <a:cxnSpLocks noChangeShapeType="1"/>
                <a:stCxn id="43" idx="4"/>
                <a:endCxn id="44" idx="0"/>
              </p:cNvCxnSpPr>
              <p:nvPr/>
            </p:nvCxnSpPr>
            <p:spPr bwMode="auto">
              <a:xfrm flipH="1">
                <a:off x="3272" y="2414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49" name="AutoShape 112"/>
              <p:cNvCxnSpPr>
                <a:cxnSpLocks noChangeShapeType="1"/>
                <a:stCxn id="44" idx="4"/>
                <a:endCxn id="40" idx="0"/>
              </p:cNvCxnSpPr>
              <p:nvPr/>
            </p:nvCxnSpPr>
            <p:spPr bwMode="auto">
              <a:xfrm>
                <a:off x="3273" y="2816"/>
                <a:ext cx="64" cy="527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50" name="AutoShape 113"/>
              <p:cNvCxnSpPr>
                <a:cxnSpLocks noChangeShapeType="1"/>
                <a:stCxn id="41" idx="5"/>
                <a:endCxn id="40" idx="3"/>
              </p:cNvCxnSpPr>
              <p:nvPr/>
            </p:nvCxnSpPr>
            <p:spPr bwMode="auto">
              <a:xfrm rot="5400000">
                <a:off x="2649" y="2319"/>
                <a:ext cx="2008" cy="296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51" name="AutoShape 114"/>
              <p:cNvCxnSpPr>
                <a:cxnSpLocks noChangeShapeType="1"/>
                <a:stCxn id="42" idx="5"/>
                <a:endCxn id="40" idx="3"/>
              </p:cNvCxnSpPr>
              <p:nvPr/>
            </p:nvCxnSpPr>
            <p:spPr bwMode="auto">
              <a:xfrm rot="5400000">
                <a:off x="2817" y="2627"/>
                <a:ext cx="1532" cy="156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52" name="AutoShape 115"/>
              <p:cNvCxnSpPr>
                <a:cxnSpLocks noChangeShapeType="1"/>
                <a:stCxn id="44" idx="5"/>
                <a:endCxn id="40" idx="0"/>
              </p:cNvCxnSpPr>
              <p:nvPr/>
            </p:nvCxnSpPr>
            <p:spPr bwMode="auto">
              <a:xfrm rot="5400000">
                <a:off x="3072" y="3051"/>
                <a:ext cx="557" cy="28"/>
              </a:xfrm>
              <a:prstGeom prst="curvedConnector3">
                <a:avLst>
                  <a:gd name="adj1" fmla="val 52602"/>
                </a:avLst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53" name="AutoShape 116"/>
              <p:cNvCxnSpPr>
                <a:cxnSpLocks noChangeShapeType="1"/>
                <a:stCxn id="43" idx="5"/>
                <a:endCxn id="40" idx="3"/>
              </p:cNvCxnSpPr>
              <p:nvPr/>
            </p:nvCxnSpPr>
            <p:spPr bwMode="auto">
              <a:xfrm rot="5400000">
                <a:off x="2978" y="2911"/>
                <a:ext cx="1087" cy="33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</p:grpSp>
      <p:grpSp>
        <p:nvGrpSpPr>
          <p:cNvPr id="71" name="Group 70"/>
          <p:cNvGrpSpPr/>
          <p:nvPr/>
        </p:nvGrpSpPr>
        <p:grpSpPr>
          <a:xfrm>
            <a:off x="4535714" y="1803402"/>
            <a:ext cx="4411550" cy="3421742"/>
            <a:chOff x="80654" y="1346200"/>
            <a:chExt cx="8428346" cy="496387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54" y="4008801"/>
              <a:ext cx="2717800" cy="177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" y="1346201"/>
              <a:ext cx="2705100" cy="2120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1" name="TextBox 60"/>
            <p:cNvSpPr txBox="1"/>
            <p:nvPr/>
          </p:nvSpPr>
          <p:spPr>
            <a:xfrm>
              <a:off x="678949" y="5689599"/>
              <a:ext cx="1591012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175.vpr</a:t>
              </a:r>
              <a:endParaRPr lang="en-US" sz="2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0434" y="3403599"/>
              <a:ext cx="1759399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164.gzip</a:t>
              </a:r>
              <a:endParaRPr lang="en-US" sz="2000" dirty="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346200"/>
              <a:ext cx="2667000" cy="2120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/>
            <p:cNvSpPr txBox="1"/>
            <p:nvPr/>
          </p:nvSpPr>
          <p:spPr>
            <a:xfrm>
              <a:off x="3453036" y="3416300"/>
              <a:ext cx="1650603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176.gcc</a:t>
              </a:r>
              <a:endParaRPr lang="en-US" sz="2000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1" y="3970702"/>
              <a:ext cx="2679699" cy="185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6" name="TextBox 65"/>
            <p:cNvSpPr txBox="1"/>
            <p:nvPr/>
          </p:nvSpPr>
          <p:spPr>
            <a:xfrm>
              <a:off x="3193549" y="5727700"/>
              <a:ext cx="2157832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197.parser</a:t>
              </a:r>
              <a:endParaRPr lang="en-US" sz="20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0" y="1371600"/>
              <a:ext cx="2667000" cy="2095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8" name="TextBox 67"/>
            <p:cNvSpPr txBox="1"/>
            <p:nvPr/>
          </p:nvSpPr>
          <p:spPr>
            <a:xfrm>
              <a:off x="6338340" y="3434617"/>
              <a:ext cx="1694502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252.eon</a:t>
              </a:r>
              <a:endParaRPr lang="en-US" sz="2000" dirty="0"/>
            </a:p>
          </p:txBody>
        </p:sp>
        <p:pic>
          <p:nvPicPr>
            <p:cNvPr id="69" name="Picture 68" descr="255vortexRunRef1_1000m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055" y="3994635"/>
              <a:ext cx="2679699" cy="18663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0" name="TextBox 69"/>
            <p:cNvSpPr txBox="1"/>
            <p:nvPr/>
          </p:nvSpPr>
          <p:spPr>
            <a:xfrm>
              <a:off x="6137545" y="5727700"/>
              <a:ext cx="2106791" cy="582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255.vortex</a:t>
              </a:r>
              <a:endParaRPr lang="en-US" sz="2000" dirty="0"/>
            </a:p>
          </p:txBody>
        </p:sp>
      </p:grpSp>
      <p:pic>
        <p:nvPicPr>
          <p:cNvPr id="55" name="Picture 54" descr="401bzip2_test0_1000mil_syscalls_O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46" y="2514600"/>
            <a:ext cx="5235354" cy="2254755"/>
          </a:xfrm>
          <a:prstGeom prst="rect">
            <a:avLst/>
          </a:prstGeom>
        </p:spPr>
      </p:pic>
      <p:pic>
        <p:nvPicPr>
          <p:cNvPr id="93" name="Picture 92" descr="175vpr01_mod"/>
          <p:cNvPicPr>
            <a:picLocks noChangeAspect="1" noChangeArrowheads="1"/>
          </p:cNvPicPr>
          <p:nvPr/>
        </p:nvPicPr>
        <p:blipFill rotWithShape="1">
          <a:blip r:embed="rId10"/>
          <a:srcRect l="8499" t="5624" r="-1094" b="22201"/>
          <a:stretch/>
        </p:blipFill>
        <p:spPr bwMode="auto">
          <a:xfrm>
            <a:off x="3603255" y="2212769"/>
            <a:ext cx="5375646" cy="162263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1286" y="3730171"/>
            <a:ext cx="2840700" cy="250190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6428" y="1342573"/>
            <a:ext cx="2897245" cy="226709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53321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2400"/>
            <a:ext cx="8458200" cy="1143000"/>
          </a:xfrm>
        </p:spPr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>
          <a:xfrm>
            <a:off x="495300" y="1968500"/>
            <a:ext cx="81534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ZDD-based trace compression algorithm with tuning for </a:t>
            </a:r>
            <a:r>
              <a:rPr lang="en-US" dirty="0" smtClean="0"/>
              <a:t>large </a:t>
            </a:r>
            <a:r>
              <a:rPr lang="en-US" dirty="0"/>
              <a:t>traces, resulting in a </a:t>
            </a:r>
            <a:r>
              <a:rPr lang="en-US" dirty="0" smtClean="0"/>
              <a:t>25% </a:t>
            </a:r>
            <a:r>
              <a:rPr lang="en-US" dirty="0"/>
              <a:t>reduction in BDD size and a </a:t>
            </a:r>
            <a:r>
              <a:rPr lang="en-US" dirty="0" smtClean="0"/>
              <a:t>9x reduction </a:t>
            </a:r>
            <a:r>
              <a:rPr lang="en-US" dirty="0"/>
              <a:t>in trace compression time.</a:t>
            </a:r>
          </a:p>
          <a:p>
            <a:r>
              <a:rPr lang="en-US" dirty="0" smtClean="0"/>
              <a:t>A </a:t>
            </a:r>
            <a:r>
              <a:rPr lang="en-US" dirty="0"/>
              <a:t>ZDD-based iterative analysis for locating </a:t>
            </a:r>
            <a:r>
              <a:rPr lang="en-US" dirty="0" smtClean="0"/>
              <a:t>irrelevant instruction </a:t>
            </a:r>
            <a:r>
              <a:rPr lang="en-US" dirty="0"/>
              <a:t>dependencies</a:t>
            </a:r>
          </a:p>
          <a:p>
            <a:r>
              <a:rPr lang="en-US" dirty="0" smtClean="0"/>
              <a:t>A </a:t>
            </a:r>
            <a:r>
              <a:rPr lang="en-US" dirty="0"/>
              <a:t>method to quickly explore </a:t>
            </a:r>
            <a:r>
              <a:rPr lang="en-US" dirty="0" smtClean="0"/>
              <a:t>coarse-grained </a:t>
            </a:r>
            <a:r>
              <a:rPr lang="en-US" dirty="0"/>
              <a:t>parallelism in </a:t>
            </a:r>
            <a:r>
              <a:rPr lang="en-US" dirty="0" smtClean="0"/>
              <a:t>serial applications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ZDD-based dependence graph chopping algorithm need for </a:t>
            </a:r>
            <a:r>
              <a:rPr lang="en-US" dirty="0" smtClean="0"/>
              <a:t>the aforementioned method.</a:t>
            </a:r>
          </a:p>
          <a:p>
            <a:r>
              <a:rPr lang="en-US" dirty="0" smtClean="0"/>
              <a:t>A </a:t>
            </a:r>
            <a:r>
              <a:rPr lang="en-US" dirty="0"/>
              <a:t>survey of coarse-grained thread level parallelism in the </a:t>
            </a:r>
            <a:r>
              <a:rPr lang="en-US" dirty="0" smtClean="0"/>
              <a:t>SPEC INT </a:t>
            </a:r>
            <a:r>
              <a:rPr lang="en-US" dirty="0"/>
              <a:t>2006 benchmarks that shows up to </a:t>
            </a:r>
            <a:r>
              <a:rPr lang="en-US" dirty="0" smtClean="0"/>
              <a:t>44% </a:t>
            </a:r>
            <a:r>
              <a:rPr lang="en-US" dirty="0"/>
              <a:t>of instructions may </a:t>
            </a:r>
            <a:r>
              <a:rPr lang="en-US" dirty="0" smtClean="0"/>
              <a:t>be extractable </a:t>
            </a:r>
            <a:r>
              <a:rPr lang="en-US" dirty="0"/>
              <a:t>as coarse grain TLP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461375" cy="1144588"/>
          </a:xfrm>
        </p:spPr>
        <p:txBody>
          <a:bodyPr lIns="90000" tIns="46800" rIns="90000" bIns="468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48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30200" y="1647825"/>
            <a:ext cx="84836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Price and </a:t>
            </a:r>
            <a:r>
              <a:rPr lang="en-US" sz="2000" dirty="0" err="1">
                <a:solidFill>
                  <a:schemeClr val="tx1"/>
                </a:solidFill>
              </a:rPr>
              <a:t>Vachhajarani</a:t>
            </a:r>
            <a:r>
              <a:rPr lang="en-US" sz="2000" dirty="0">
                <a:solidFill>
                  <a:schemeClr val="tx1"/>
                </a:solidFill>
              </a:rPr>
              <a:t>. A Case for Compressing Traces </a:t>
            </a:r>
            <a:r>
              <a:rPr lang="en-US" sz="2000" dirty="0" smtClean="0">
                <a:solidFill>
                  <a:schemeClr val="tx1"/>
                </a:solidFill>
              </a:rPr>
              <a:t>with </a:t>
            </a:r>
            <a:r>
              <a:rPr lang="en-US" sz="2000" dirty="0">
                <a:solidFill>
                  <a:schemeClr val="tx1"/>
                </a:solidFill>
              </a:rPr>
              <a:t>BDDs. CAL </a:t>
            </a:r>
            <a:r>
              <a:rPr lang="en-US" sz="2000" dirty="0" smtClean="0">
                <a:solidFill>
                  <a:schemeClr val="tx1"/>
                </a:solidFill>
              </a:rPr>
              <a:t>2006</a:t>
            </a:r>
          </a:p>
          <a:p>
            <a:pPr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Price, </a:t>
            </a:r>
            <a:r>
              <a:rPr lang="en-US" sz="2000" dirty="0" err="1">
                <a:solidFill>
                  <a:schemeClr val="tx1"/>
                </a:solidFill>
              </a:rPr>
              <a:t>Giacomoni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Vachharajani</a:t>
            </a:r>
            <a:r>
              <a:rPr lang="en-US" sz="2000" dirty="0">
                <a:solidFill>
                  <a:schemeClr val="tx1"/>
                </a:solidFill>
              </a:rPr>
              <a:t>. Visualizing </a:t>
            </a:r>
            <a:r>
              <a:rPr lang="en-US" sz="2000" dirty="0" smtClean="0">
                <a:solidFill>
                  <a:schemeClr val="tx1"/>
                </a:solidFill>
              </a:rPr>
              <a:t>Potential Parallelism </a:t>
            </a:r>
            <a:r>
              <a:rPr lang="en-US" sz="2000" dirty="0">
                <a:solidFill>
                  <a:schemeClr val="tx1"/>
                </a:solidFill>
              </a:rPr>
              <a:t>in Sequential </a:t>
            </a:r>
            <a:r>
              <a:rPr lang="en-US" sz="2000" dirty="0" smtClean="0">
                <a:solidFill>
                  <a:schemeClr val="tx1"/>
                </a:solidFill>
              </a:rPr>
              <a:t>Programs. PACT 2008</a:t>
            </a:r>
          </a:p>
          <a:p>
            <a:pPr>
              <a:buFont typeface="Arial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000" smtClean="0"/>
              <a:t> Price </a:t>
            </a:r>
            <a:r>
              <a:rPr lang="en-US" sz="2000" dirty="0" smtClean="0"/>
              <a:t>and </a:t>
            </a:r>
            <a:r>
              <a:rPr lang="en-US" sz="2000" dirty="0" err="1" smtClean="0"/>
              <a:t>Vachharajani</a:t>
            </a:r>
            <a:r>
              <a:rPr lang="en-US" sz="2000" dirty="0" smtClean="0"/>
              <a:t>. Large Program Trace Analysis and Compression with ZDDs. CGO 2010 </a:t>
            </a:r>
          </a:p>
          <a:p>
            <a:pPr>
              <a:buFont typeface="Arial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Price and </a:t>
            </a:r>
            <a:r>
              <a:rPr lang="en-US" sz="2000" dirty="0" err="1" smtClean="0"/>
              <a:t>Vachharajani</a:t>
            </a:r>
            <a:r>
              <a:rPr lang="en-US" sz="2000" dirty="0" smtClean="0"/>
              <a:t>.  A Survey of Coarse-Grained Thread Level Parallelism in SPEC 2006. PACT 2011 [Submitted]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2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8458200" cy="1143000"/>
          </a:xfrm>
          <a:ln/>
        </p:spPr>
        <p:txBody>
          <a:bodyPr lIns="0" tIns="0" rIns="0" bIns="0">
            <a:norm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Dynamic Analysis Puzzle Solving</a:t>
            </a:r>
          </a:p>
        </p:txBody>
      </p:sp>
      <p:pic>
        <p:nvPicPr>
          <p:cNvPr id="6" name="Picture 5" descr="jigsaw_green_02.svg.hi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362200"/>
            <a:ext cx="1678663" cy="1130300"/>
          </a:xfrm>
          <a:prstGeom prst="rect">
            <a:avLst/>
          </a:prstGeom>
        </p:spPr>
      </p:pic>
      <p:pic>
        <p:nvPicPr>
          <p:cNvPr id="7" name="Picture 6" descr="jigsaw_green_01.svg.h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1" y="2057400"/>
            <a:ext cx="1206499" cy="1776735"/>
          </a:xfrm>
          <a:prstGeom prst="rect">
            <a:avLst/>
          </a:prstGeom>
        </p:spPr>
      </p:pic>
      <p:pic>
        <p:nvPicPr>
          <p:cNvPr id="8" name="Picture 7" descr="jigsaw_green_06.svg.hi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1" y="4152900"/>
            <a:ext cx="1727200" cy="1447969"/>
          </a:xfrm>
          <a:prstGeom prst="rect">
            <a:avLst/>
          </a:prstGeom>
        </p:spPr>
      </p:pic>
      <p:pic>
        <p:nvPicPr>
          <p:cNvPr id="9" name="Picture 8" descr="jigsaw_green_07.svg.hi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62" y="3754913"/>
            <a:ext cx="1483202" cy="17568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5568" y="1591056"/>
            <a:ext cx="269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Opportunities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4024" y="1600200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 Framework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54880" y="5586984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 Core Analysis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424" y="5586984"/>
            <a:ext cx="280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 Core Analysis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4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xmlns:p14="http://schemas.microsoft.com/office/powerpoint/2010/main" spd="slow" advTm="262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458200" cy="1143000"/>
          </a:xfrm>
        </p:spPr>
        <p:txBody>
          <a:bodyPr/>
          <a:lstStyle/>
          <a:p>
            <a:r>
              <a:rPr lang="en-US" dirty="0" smtClean="0"/>
              <a:t>TLP Survey – 401.bzip2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7900" y="5308600"/>
            <a:ext cx="5744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13% Naïve Improvement</a:t>
            </a:r>
          </a:p>
          <a:p>
            <a:r>
              <a:rPr lang="en-US" dirty="0" smtClean="0"/>
              <a:t>12% Improvement w/o DDG Interference </a:t>
            </a:r>
            <a:endParaRPr lang="en-US" dirty="0"/>
          </a:p>
        </p:txBody>
      </p:sp>
      <p:pic>
        <p:nvPicPr>
          <p:cNvPr id="6" name="Picture 5" descr="401bzip2_test0_1000mil_syscalls_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358899"/>
            <a:ext cx="8610600" cy="3708401"/>
          </a:xfrm>
          <a:prstGeom prst="rect">
            <a:avLst/>
          </a:prstGeom>
        </p:spPr>
      </p:pic>
      <p:pic>
        <p:nvPicPr>
          <p:cNvPr id="7" name="Picture 6" descr="401bzip2_O2_perf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97001"/>
            <a:ext cx="8420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Coarse-Grained TLP and TLS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tlpPerfT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4" y="1409700"/>
            <a:ext cx="8308731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729" y="5715000"/>
            <a:ext cx="891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TLS performance for SPEC 2006 (</a:t>
            </a:r>
            <a:r>
              <a:rPr lang="en-US" dirty="0" err="1" smtClean="0"/>
              <a:t>Kejariwal</a:t>
            </a:r>
            <a:r>
              <a:rPr lang="en-US" dirty="0" smtClean="0"/>
              <a:t> PPOPP 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0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Dynamic DDG Chopping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968500"/>
            <a:ext cx="2597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integer A,B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324100"/>
            <a:ext cx="40927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</a:t>
            </a:r>
          </a:p>
          <a:p>
            <a:r>
              <a:rPr lang="en-US" dirty="0" smtClean="0"/>
              <a:t>1: string S = read(“</a:t>
            </a:r>
            <a:r>
              <a:rPr lang="en-US" dirty="0" err="1" smtClean="0"/>
              <a:t>myint.txt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2: integer C = integer(S)</a:t>
            </a:r>
          </a:p>
          <a:p>
            <a:r>
              <a:rPr lang="en-US" dirty="0" smtClean="0"/>
              <a:t>3: A </a:t>
            </a:r>
            <a:r>
              <a:rPr lang="en-US" dirty="0"/>
              <a:t>= </a:t>
            </a:r>
            <a:r>
              <a:rPr lang="en-US" dirty="0" err="1"/>
              <a:t>someFunc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r>
              <a:rPr lang="en-US" dirty="0" smtClean="0"/>
              <a:t>4: B = A +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5823" y="1752600"/>
            <a:ext cx="5128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Dependence Graph (DDG)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 bwMode="auto">
          <a:xfrm>
            <a:off x="5626100" y="50292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kumimoji="0" lang="en-US" sz="3600" b="1" i="0" strike="noStrike" normalizeH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kumimoji="0" lang="en-US" sz="3600" b="1" i="0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23000" y="2336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kumimoji="0" lang="en-US" sz="3600" b="1" i="0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26100" y="35687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kumimoji="0" lang="en-US" sz="3600" b="1" i="0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908800" y="35687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kumimoji="0" lang="en-US" sz="3600" b="1" i="0" strike="noStrike" normalizeH="0" baseline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>
            <a:stCxn id="22" idx="3"/>
            <a:endCxn id="23" idx="0"/>
          </p:cNvCxnSpPr>
          <p:nvPr/>
        </p:nvCxnSpPr>
        <p:spPr bwMode="auto">
          <a:xfrm flipH="1">
            <a:off x="6083300" y="3117289"/>
            <a:ext cx="273611" cy="45141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cxnSp>
        <p:nvCxnSpPr>
          <p:cNvPr id="25" name="Straight Arrow Connector 24"/>
          <p:cNvCxnSpPr>
            <a:stCxn id="22" idx="5"/>
            <a:endCxn id="24" idx="0"/>
          </p:cNvCxnSpPr>
          <p:nvPr/>
        </p:nvCxnSpPr>
        <p:spPr bwMode="auto">
          <a:xfrm>
            <a:off x="7003489" y="3117289"/>
            <a:ext cx="362511" cy="45141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cxnSp>
        <p:nvCxnSpPr>
          <p:cNvPr id="26" name="Straight Arrow Connector 25"/>
          <p:cNvCxnSpPr>
            <a:stCxn id="23" idx="4"/>
            <a:endCxn id="8" idx="0"/>
          </p:cNvCxnSpPr>
          <p:nvPr/>
        </p:nvCxnSpPr>
        <p:spPr bwMode="auto">
          <a:xfrm>
            <a:off x="6083300" y="4483100"/>
            <a:ext cx="0" cy="546100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3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Reverse Slicing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49600" y="1854200"/>
            <a:ext cx="2597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integer A,B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800" y="2311400"/>
            <a:ext cx="4178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Simulated Thread </a:t>
            </a:r>
            <a:r>
              <a:rPr lang="en-US" i="1" dirty="0" err="1" smtClean="0"/>
              <a:t>γ</a:t>
            </a:r>
            <a:endParaRPr lang="en-US" i="1" dirty="0" smtClean="0"/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1: string S = read(“</a:t>
            </a:r>
            <a:r>
              <a:rPr lang="en-US" dirty="0" err="1" smtClean="0"/>
              <a:t>myint.txt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2: integer C = integer(S)</a:t>
            </a:r>
          </a:p>
          <a:p>
            <a:r>
              <a:rPr lang="en-US" dirty="0" smtClean="0"/>
              <a:t>4: B = A + C</a:t>
            </a:r>
          </a:p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8800" y="2387600"/>
            <a:ext cx="2951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Simulated Thread β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3: A = </a:t>
            </a:r>
            <a:r>
              <a:rPr lang="en-US" dirty="0" err="1" smtClean="0"/>
              <a:t>someFunc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</a:t>
            </a:r>
            <a:r>
              <a:rPr lang="en-US" dirty="0"/>
              <a:t> </a:t>
            </a:r>
          </a:p>
        </p:txBody>
      </p:sp>
      <p:cxnSp>
        <p:nvCxnSpPr>
          <p:cNvPr id="4" name="Elbow Connector 3"/>
          <p:cNvCxnSpPr/>
          <p:nvPr/>
        </p:nvCxnSpPr>
        <p:spPr bwMode="auto">
          <a:xfrm flipV="1">
            <a:off x="3670300" y="3289300"/>
            <a:ext cx="495300" cy="317500"/>
          </a:xfrm>
          <a:prstGeom prst="bentConnector3">
            <a:avLst>
              <a:gd name="adj1" fmla="val 252564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Elbow Connector 29"/>
          <p:cNvCxnSpPr/>
          <p:nvPr/>
        </p:nvCxnSpPr>
        <p:spPr bwMode="auto">
          <a:xfrm flipV="1">
            <a:off x="1955800" y="3708400"/>
            <a:ext cx="1651000" cy="228600"/>
          </a:xfrm>
          <a:prstGeom prst="bentConnector3">
            <a:avLst>
              <a:gd name="adj1" fmla="val 143846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Elbow Connector 20"/>
          <p:cNvCxnSpPr/>
          <p:nvPr/>
        </p:nvCxnSpPr>
        <p:spPr bwMode="auto">
          <a:xfrm flipV="1">
            <a:off x="1955800" y="3352800"/>
            <a:ext cx="3721100" cy="723900"/>
          </a:xfrm>
          <a:prstGeom prst="bentConnector3">
            <a:avLst>
              <a:gd name="adj1" fmla="val 89249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Dynamic DDG Chopping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2300" y="1854200"/>
            <a:ext cx="2597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integer A,B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800" y="2311400"/>
            <a:ext cx="4178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Region </a:t>
            </a:r>
            <a:r>
              <a:rPr lang="en-US" i="1" dirty="0" err="1" smtClean="0"/>
              <a:t>γ</a:t>
            </a:r>
            <a:endParaRPr lang="en-US" i="1" dirty="0" smtClean="0"/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1: string S = read(“</a:t>
            </a:r>
            <a:r>
              <a:rPr lang="en-US" dirty="0" err="1" smtClean="0"/>
              <a:t>myint.txt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2: integer C = integer(S)</a:t>
            </a:r>
          </a:p>
          <a:p>
            <a:r>
              <a:rPr lang="en-US" dirty="0" smtClean="0"/>
              <a:t>4: B = A + C</a:t>
            </a:r>
          </a:p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8800" y="2387600"/>
            <a:ext cx="2780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Region β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3: A = </a:t>
            </a:r>
            <a:r>
              <a:rPr lang="en-US" dirty="0" err="1" smtClean="0"/>
              <a:t>someFunc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</a:t>
            </a:r>
            <a:r>
              <a:rPr lang="en-US" dirty="0"/>
              <a:t> </a:t>
            </a:r>
          </a:p>
        </p:txBody>
      </p:sp>
      <p:cxnSp>
        <p:nvCxnSpPr>
          <p:cNvPr id="4" name="Elbow Connector 3"/>
          <p:cNvCxnSpPr/>
          <p:nvPr/>
        </p:nvCxnSpPr>
        <p:spPr bwMode="auto">
          <a:xfrm rot="10800000" flipV="1">
            <a:off x="1993900" y="3302000"/>
            <a:ext cx="3657600" cy="673100"/>
          </a:xfrm>
          <a:prstGeom prst="bentConnector3">
            <a:avLst>
              <a:gd name="adj1" fmla="val 3784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Elbow Connector 20"/>
          <p:cNvCxnSpPr/>
          <p:nvPr/>
        </p:nvCxnSpPr>
        <p:spPr bwMode="auto">
          <a:xfrm flipV="1">
            <a:off x="1955800" y="3403600"/>
            <a:ext cx="3721100" cy="723900"/>
          </a:xfrm>
          <a:prstGeom prst="bentConnector3">
            <a:avLst>
              <a:gd name="adj1" fmla="val 89249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Manual Operation 9"/>
          <p:cNvSpPr/>
          <p:nvPr/>
        </p:nvSpPr>
        <p:spPr bwMode="auto">
          <a:xfrm rot="16200000">
            <a:off x="4420362" y="4115562"/>
            <a:ext cx="1141476" cy="2082800"/>
          </a:xfrm>
          <a:prstGeom prst="flowChartManualOperation">
            <a:avLst/>
          </a:prstGeom>
          <a:solidFill>
            <a:schemeClr val="accent1">
              <a:alpha val="8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4864100"/>
            <a:ext cx="26931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Forward Slice</a:t>
            </a:r>
            <a:endParaRPr lang="en-US" sz="3200" dirty="0"/>
          </a:p>
        </p:txBody>
      </p:sp>
      <p:sp>
        <p:nvSpPr>
          <p:cNvPr id="16" name="Manual Operation 15"/>
          <p:cNvSpPr/>
          <p:nvPr/>
        </p:nvSpPr>
        <p:spPr bwMode="auto">
          <a:xfrm rot="5400000">
            <a:off x="3531362" y="4090162"/>
            <a:ext cx="1141476" cy="2108200"/>
          </a:xfrm>
          <a:prstGeom prst="flowChartManualOperation">
            <a:avLst/>
          </a:prstGeom>
          <a:solidFill>
            <a:schemeClr val="accent2">
              <a:lumMod val="40000"/>
              <a:lumOff val="60000"/>
              <a:alpha val="5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5900" y="4876800"/>
            <a:ext cx="27162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Reverse Slice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6" grpId="0" animBg="1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Performance Gain Conflicts</a:t>
            </a:r>
            <a:endParaRPr lang="en-US" dirty="0"/>
          </a:p>
        </p:txBody>
      </p:sp>
      <p:pic>
        <p:nvPicPr>
          <p:cNvPr id="5" name="Picture 4" descr="175vpr01_mod"/>
          <p:cNvPicPr>
            <a:picLocks noChangeAspect="1" noChangeArrowheads="1"/>
          </p:cNvPicPr>
          <p:nvPr/>
        </p:nvPicPr>
        <p:blipFill rotWithShape="1">
          <a:blip r:embed="rId3"/>
          <a:srcRect l="8499" t="5624" r="-1094" b="22201"/>
          <a:stretch/>
        </p:blipFill>
        <p:spPr bwMode="auto">
          <a:xfrm>
            <a:off x="84202" y="1704768"/>
            <a:ext cx="8909872" cy="26894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5913440" y="1751928"/>
            <a:ext cx="546100" cy="6703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429377" y="1409700"/>
            <a:ext cx="277813" cy="39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>
                <a:sym typeface="Symbol" charset="2"/>
              </a:rPr>
              <a:t></a:t>
            </a:r>
            <a:endParaRPr lang="en-US" sz="1800" dirty="0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4672015" y="2598736"/>
            <a:ext cx="546100" cy="41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00552" y="2887599"/>
            <a:ext cx="309563" cy="39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>
                <a:sym typeface="Symbol" charset="2"/>
              </a:rPr>
              <a:t>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4838700"/>
            <a:ext cx="5892800" cy="4949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5537201"/>
            <a:ext cx="8737600" cy="4368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Irrelevant Instruction Elimination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AE1A1AB0-0756-9E4E-97FB-821C4D9CC7AC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2100" y="1569720"/>
            <a:ext cx="1676400" cy="500888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anchor="t" anchorCtr="1"/>
          <a:lstStyle/>
          <a:p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55600" y="1625600"/>
            <a:ext cx="1549400" cy="15494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55600" y="3276600"/>
            <a:ext cx="1549400" cy="1549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5600" y="4927600"/>
            <a:ext cx="1549400" cy="1549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NULL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6500" y="1569720"/>
            <a:ext cx="1676400" cy="500888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anchor="t" anchorCtr="1"/>
          <a:lstStyle/>
          <a:p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540000" y="1625600"/>
            <a:ext cx="1549400" cy="15494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540000" y="3276600"/>
            <a:ext cx="1549400" cy="1549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806700" y="5181600"/>
            <a:ext cx="1003300" cy="1016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NULL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97400" y="1569720"/>
            <a:ext cx="1676400" cy="500888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anchor="t" anchorCtr="1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660900" y="1625600"/>
            <a:ext cx="1549400" cy="15494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660900" y="3276600"/>
            <a:ext cx="1549400" cy="1549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80000" y="5283200"/>
            <a:ext cx="723900" cy="736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NULL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94500" y="1569720"/>
            <a:ext cx="1676400" cy="500888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anchor="t" anchorCtr="1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58000" y="1625600"/>
            <a:ext cx="1549400" cy="15494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858000" y="3276600"/>
            <a:ext cx="1549400" cy="1549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277100" y="5295900"/>
            <a:ext cx="723900" cy="736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NULL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38700" y="5207000"/>
            <a:ext cx="3314700" cy="965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Case Study - Select </a:t>
            </a:r>
            <a:r>
              <a:rPr lang="en-US" dirty="0"/>
              <a:t>and Slice </a:t>
            </a:r>
            <a:r>
              <a:rPr lang="en-US" dirty="0">
                <a:sym typeface="Symbol" charset="2"/>
              </a:rPr>
              <a:t></a:t>
            </a:r>
            <a:endParaRPr lang="en-US" dirty="0"/>
          </a:p>
        </p:txBody>
      </p:sp>
      <p:pic>
        <p:nvPicPr>
          <p:cNvPr id="105475" name="Picture 3" descr="175vpr08_mo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5638800" cy="2179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5476" name="Picture 4" descr="175vpr09_mo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3733800"/>
            <a:ext cx="5791200" cy="2271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5477" name="Line 5"/>
          <p:cNvSpPr>
            <a:spLocks noChangeShapeType="1"/>
          </p:cNvSpPr>
          <p:nvPr/>
        </p:nvSpPr>
        <p:spPr bwMode="auto">
          <a:xfrm flipV="1">
            <a:off x="4572000" y="47244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356100" y="4941888"/>
            <a:ext cx="3095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</a:t>
            </a:r>
            <a:endParaRPr lang="en-US" sz="1800"/>
          </a:p>
        </p:txBody>
      </p:sp>
      <p:sp>
        <p:nvSpPr>
          <p:cNvPr id="105479" name="Line 7"/>
          <p:cNvSpPr>
            <a:spLocks noChangeShapeType="1"/>
          </p:cNvSpPr>
          <p:nvPr/>
        </p:nvSpPr>
        <p:spPr bwMode="auto">
          <a:xfrm flipH="1" flipV="1">
            <a:off x="7451725" y="5013325"/>
            <a:ext cx="777875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8101013" y="5229225"/>
            <a:ext cx="328612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</a:t>
            </a:r>
            <a:endParaRPr lang="en-US" sz="1800"/>
          </a:p>
        </p:txBody>
      </p:sp>
      <p:sp>
        <p:nvSpPr>
          <p:cNvPr id="105481" name="Line 9"/>
          <p:cNvSpPr>
            <a:spLocks noChangeShapeType="1"/>
          </p:cNvSpPr>
          <p:nvPr/>
        </p:nvSpPr>
        <p:spPr bwMode="auto">
          <a:xfrm flipV="1">
            <a:off x="2047875" y="2373313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1819275" y="2601913"/>
            <a:ext cx="3095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</a:t>
            </a:r>
            <a:endParaRPr lang="en-US" sz="1800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 flipH="1" flipV="1">
            <a:off x="4284663" y="2708275"/>
            <a:ext cx="777875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5003800" y="2997200"/>
            <a:ext cx="328613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</a:t>
            </a:r>
            <a:endParaRPr lang="en-US" sz="1800"/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 flipH="1">
            <a:off x="4173538" y="1693863"/>
            <a:ext cx="523875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86" name="Text Box 14"/>
          <p:cNvSpPr txBox="1">
            <a:spLocks noChangeArrowheads="1"/>
          </p:cNvSpPr>
          <p:nvPr/>
        </p:nvSpPr>
        <p:spPr bwMode="auto">
          <a:xfrm>
            <a:off x="4649788" y="1423988"/>
            <a:ext cx="277812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</a:t>
            </a:r>
            <a:endParaRPr lang="en-US" sz="1800"/>
          </a:p>
        </p:txBody>
      </p:sp>
      <p:sp>
        <p:nvSpPr>
          <p:cNvPr id="105487" name="Line 15"/>
          <p:cNvSpPr>
            <a:spLocks noChangeShapeType="1"/>
          </p:cNvSpPr>
          <p:nvPr/>
        </p:nvSpPr>
        <p:spPr bwMode="auto">
          <a:xfrm flipH="1">
            <a:off x="6475413" y="4119563"/>
            <a:ext cx="523875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88" name="Text Box 16"/>
          <p:cNvSpPr txBox="1">
            <a:spLocks noChangeArrowheads="1"/>
          </p:cNvSpPr>
          <p:nvPr/>
        </p:nvSpPr>
        <p:spPr bwMode="auto">
          <a:xfrm>
            <a:off x="6951663" y="3849688"/>
            <a:ext cx="277812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</a:t>
            </a:r>
            <a:endParaRPr lang="en-US" sz="1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Case Study - Reverse </a:t>
            </a:r>
            <a:r>
              <a:rPr lang="en-US" dirty="0"/>
              <a:t>Slice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1525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Perform a single reverse data dependence slice on the selected region</a:t>
            </a:r>
          </a:p>
        </p:txBody>
      </p:sp>
      <p:pic>
        <p:nvPicPr>
          <p:cNvPr id="103428" name="Picture 4" descr="175vpr07_mo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3429000"/>
            <a:ext cx="69342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Line 5"/>
          <p:cNvSpPr>
            <a:spLocks noChangeShapeType="1"/>
          </p:cNvSpPr>
          <p:nvPr/>
        </p:nvSpPr>
        <p:spPr bwMode="auto">
          <a:xfrm flipH="1">
            <a:off x="6011863" y="3789363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30" name="Line 6"/>
          <p:cNvSpPr>
            <a:spLocks noChangeShapeType="1"/>
          </p:cNvSpPr>
          <p:nvPr/>
        </p:nvSpPr>
        <p:spPr bwMode="auto">
          <a:xfrm flipH="1" flipV="1">
            <a:off x="6516688" y="4868863"/>
            <a:ext cx="777875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7235825" y="5084763"/>
            <a:ext cx="32861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</a:t>
            </a:r>
            <a:endParaRPr lang="en-US" sz="1800"/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6516688" y="3500438"/>
            <a:ext cx="277812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</a:t>
            </a:r>
            <a:endParaRPr lang="en-US" sz="1800"/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flipV="1">
            <a:off x="2409825" y="4611688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34" name="Text Box 10"/>
          <p:cNvSpPr txBox="1">
            <a:spLocks noChangeArrowheads="1"/>
          </p:cNvSpPr>
          <p:nvPr/>
        </p:nvSpPr>
        <p:spPr bwMode="auto">
          <a:xfrm>
            <a:off x="2181225" y="4840288"/>
            <a:ext cx="3095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>
                <a:sym typeface="Symbol" charset="2"/>
              </a:rPr>
              <a:t></a:t>
            </a:r>
            <a:endParaRPr lang="en-US" sz="1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Decision Diagram (BDD)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5" name="Rectangle 70"/>
          <p:cNvSpPr>
            <a:spLocks noChangeArrowheads="1"/>
          </p:cNvSpPr>
          <p:nvPr/>
        </p:nvSpPr>
        <p:spPr bwMode="auto">
          <a:xfrm>
            <a:off x="3151287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6" name="Oval 71"/>
          <p:cNvSpPr>
            <a:spLocks noChangeArrowheads="1"/>
          </p:cNvSpPr>
          <p:nvPr/>
        </p:nvSpPr>
        <p:spPr bwMode="auto">
          <a:xfrm>
            <a:off x="3046201" y="374014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7" name="Oval 72"/>
          <p:cNvSpPr>
            <a:spLocks noChangeArrowheads="1"/>
          </p:cNvSpPr>
          <p:nvPr/>
        </p:nvSpPr>
        <p:spPr bwMode="auto">
          <a:xfrm>
            <a:off x="3784577" y="44101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9" name="Oval 74"/>
          <p:cNvSpPr>
            <a:spLocks noChangeArrowheads="1"/>
          </p:cNvSpPr>
          <p:nvPr/>
        </p:nvSpPr>
        <p:spPr bwMode="auto">
          <a:xfrm>
            <a:off x="3327134" y="509041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10" name="AutoShape 75"/>
          <p:cNvCxnSpPr>
            <a:cxnSpLocks noChangeShapeType="1"/>
            <a:stCxn id="6" idx="4"/>
            <a:endCxn id="7" idx="0"/>
          </p:cNvCxnSpPr>
          <p:nvPr/>
        </p:nvCxnSpPr>
        <p:spPr bwMode="auto">
          <a:xfrm rot="16200000" flipH="1">
            <a:off x="3451086" y="3869450"/>
            <a:ext cx="342944" cy="7383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19" name="Oval 85"/>
          <p:cNvSpPr>
            <a:spLocks noChangeArrowheads="1"/>
          </p:cNvSpPr>
          <p:nvPr/>
        </p:nvSpPr>
        <p:spPr bwMode="auto">
          <a:xfrm>
            <a:off x="2224187" y="433781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21" name="AutoShape 87"/>
          <p:cNvCxnSpPr>
            <a:cxnSpLocks noChangeShapeType="1"/>
            <a:stCxn id="6" idx="4"/>
            <a:endCxn id="19" idx="0"/>
          </p:cNvCxnSpPr>
          <p:nvPr/>
        </p:nvCxnSpPr>
        <p:spPr bwMode="auto">
          <a:xfrm rot="5400000">
            <a:off x="2707038" y="3791484"/>
            <a:ext cx="270651" cy="8220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50" name="Oval 74"/>
          <p:cNvSpPr>
            <a:spLocks noChangeArrowheads="1"/>
          </p:cNvSpPr>
          <p:nvPr/>
        </p:nvSpPr>
        <p:spPr bwMode="auto">
          <a:xfrm>
            <a:off x="4120395" y="51026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1" name="Oval 74"/>
          <p:cNvSpPr>
            <a:spLocks noChangeArrowheads="1"/>
          </p:cNvSpPr>
          <p:nvPr/>
        </p:nvSpPr>
        <p:spPr bwMode="auto">
          <a:xfrm>
            <a:off x="1765343" y="501985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2" name="Oval 74"/>
          <p:cNvSpPr>
            <a:spLocks noChangeArrowheads="1"/>
          </p:cNvSpPr>
          <p:nvPr/>
        </p:nvSpPr>
        <p:spPr bwMode="auto">
          <a:xfrm>
            <a:off x="2540223" y="50581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3" name="Rectangle 70"/>
          <p:cNvSpPr>
            <a:spLocks noChangeArrowheads="1"/>
          </p:cNvSpPr>
          <p:nvPr/>
        </p:nvSpPr>
        <p:spPr bwMode="auto">
          <a:xfrm>
            <a:off x="2349722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54" name="Rectangle 70"/>
          <p:cNvSpPr>
            <a:spLocks noChangeArrowheads="1"/>
          </p:cNvSpPr>
          <p:nvPr/>
        </p:nvSpPr>
        <p:spPr bwMode="auto">
          <a:xfrm>
            <a:off x="2748795" y="563981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55" name="Rectangle 70"/>
          <p:cNvSpPr>
            <a:spLocks noChangeArrowheads="1"/>
          </p:cNvSpPr>
          <p:nvPr/>
        </p:nvSpPr>
        <p:spPr bwMode="auto">
          <a:xfrm>
            <a:off x="1555750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56" name="Rectangle 70"/>
          <p:cNvSpPr>
            <a:spLocks noChangeArrowheads="1"/>
          </p:cNvSpPr>
          <p:nvPr/>
        </p:nvSpPr>
        <p:spPr bwMode="auto">
          <a:xfrm>
            <a:off x="3942107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76" name="AutoShape 75"/>
          <p:cNvCxnSpPr>
            <a:cxnSpLocks noChangeShapeType="1"/>
            <a:stCxn id="7" idx="5"/>
            <a:endCxn id="50" idx="0"/>
          </p:cNvCxnSpPr>
          <p:nvPr/>
        </p:nvCxnSpPr>
        <p:spPr bwMode="auto">
          <a:xfrm rot="16200000" flipH="1">
            <a:off x="4026209" y="4801270"/>
            <a:ext cx="413382" cy="1893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80" name="AutoShape 75"/>
          <p:cNvCxnSpPr>
            <a:cxnSpLocks noChangeShapeType="1"/>
            <a:stCxn id="19" idx="5"/>
            <a:endCxn id="52" idx="0"/>
          </p:cNvCxnSpPr>
          <p:nvPr/>
        </p:nvCxnSpPr>
        <p:spPr bwMode="auto">
          <a:xfrm rot="16200000" flipH="1">
            <a:off x="2442007" y="4752789"/>
            <a:ext cx="441225" cy="1695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88" name="Rectangle 70"/>
          <p:cNvSpPr>
            <a:spLocks noChangeArrowheads="1"/>
          </p:cNvSpPr>
          <p:nvPr/>
        </p:nvSpPr>
        <p:spPr bwMode="auto">
          <a:xfrm>
            <a:off x="3540102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90" name="Rectangle 70"/>
          <p:cNvSpPr>
            <a:spLocks noChangeArrowheads="1"/>
          </p:cNvSpPr>
          <p:nvPr/>
        </p:nvSpPr>
        <p:spPr bwMode="auto">
          <a:xfrm>
            <a:off x="4331411" y="564078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91" name="Rectangle 70"/>
          <p:cNvSpPr>
            <a:spLocks noChangeArrowheads="1"/>
          </p:cNvSpPr>
          <p:nvPr/>
        </p:nvSpPr>
        <p:spPr bwMode="auto">
          <a:xfrm>
            <a:off x="1950160" y="563639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103" name="AutoShape 75"/>
          <p:cNvCxnSpPr>
            <a:cxnSpLocks noChangeShapeType="1"/>
            <a:stCxn id="50" idx="5"/>
            <a:endCxn id="90" idx="0"/>
          </p:cNvCxnSpPr>
          <p:nvPr/>
        </p:nvCxnSpPr>
        <p:spPr bwMode="auto">
          <a:xfrm rot="16200000" flipH="1">
            <a:off x="4364658" y="549115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6" name="AutoShape 75"/>
          <p:cNvCxnSpPr>
            <a:cxnSpLocks noChangeShapeType="1"/>
            <a:stCxn id="9" idx="5"/>
            <a:endCxn id="88" idx="0"/>
          </p:cNvCxnSpPr>
          <p:nvPr/>
        </p:nvCxnSpPr>
        <p:spPr bwMode="auto">
          <a:xfrm rot="16200000" flipH="1">
            <a:off x="3569221" y="5486537"/>
            <a:ext cx="270753" cy="36769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9" name="AutoShape 75"/>
          <p:cNvCxnSpPr>
            <a:cxnSpLocks noChangeShapeType="1"/>
            <a:stCxn id="52" idx="5"/>
            <a:endCxn id="54" idx="0"/>
          </p:cNvCxnSpPr>
          <p:nvPr/>
        </p:nvCxnSpPr>
        <p:spPr bwMode="auto">
          <a:xfrm rot="16200000" flipH="1">
            <a:off x="2761527" y="5469662"/>
            <a:ext cx="302503" cy="37793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2" name="AutoShape 75"/>
          <p:cNvCxnSpPr>
            <a:cxnSpLocks noChangeShapeType="1"/>
            <a:stCxn id="51" idx="5"/>
            <a:endCxn id="91" idx="0"/>
          </p:cNvCxnSpPr>
          <p:nvPr/>
        </p:nvCxnSpPr>
        <p:spPr bwMode="auto">
          <a:xfrm rot="16200000" flipH="1">
            <a:off x="1957319" y="5460670"/>
            <a:ext cx="337404" cy="1403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5" name="AutoShape 87"/>
          <p:cNvCxnSpPr>
            <a:cxnSpLocks noChangeShapeType="1"/>
            <a:stCxn id="19" idx="3"/>
            <a:endCxn id="51" idx="0"/>
          </p:cNvCxnSpPr>
          <p:nvPr/>
        </p:nvCxnSpPr>
        <p:spPr bwMode="auto">
          <a:xfrm rot="5400000">
            <a:off x="1927237" y="4662226"/>
            <a:ext cx="402904" cy="3123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18" name="AutoShape 87"/>
          <p:cNvCxnSpPr>
            <a:cxnSpLocks noChangeShapeType="1"/>
            <a:stCxn id="9" idx="0"/>
            <a:endCxn id="7" idx="3"/>
          </p:cNvCxnSpPr>
          <p:nvPr/>
        </p:nvCxnSpPr>
        <p:spPr bwMode="auto">
          <a:xfrm rot="5400000" flipH="1" flipV="1">
            <a:off x="3490781" y="4735940"/>
            <a:ext cx="401170" cy="3077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1" name="AutoShape 87"/>
          <p:cNvCxnSpPr>
            <a:cxnSpLocks noChangeShapeType="1"/>
            <a:stCxn id="55" idx="0"/>
            <a:endCxn id="51" idx="3"/>
          </p:cNvCxnSpPr>
          <p:nvPr/>
        </p:nvCxnSpPr>
        <p:spPr bwMode="auto">
          <a:xfrm rot="5400000" flipH="1" flipV="1">
            <a:off x="1611913" y="5425705"/>
            <a:ext cx="340825" cy="8739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4" name="AutoShape 87"/>
          <p:cNvCxnSpPr>
            <a:cxnSpLocks noChangeShapeType="1"/>
            <a:stCxn id="52" idx="3"/>
            <a:endCxn id="53" idx="0"/>
          </p:cNvCxnSpPr>
          <p:nvPr/>
        </p:nvCxnSpPr>
        <p:spPr bwMode="auto">
          <a:xfrm rot="5400000">
            <a:off x="2415500" y="5454411"/>
            <a:ext cx="302504" cy="6829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7" name="AutoShape 87"/>
          <p:cNvCxnSpPr>
            <a:cxnSpLocks noChangeShapeType="1"/>
            <a:stCxn id="5" idx="0"/>
            <a:endCxn id="9" idx="3"/>
          </p:cNvCxnSpPr>
          <p:nvPr/>
        </p:nvCxnSpPr>
        <p:spPr bwMode="auto">
          <a:xfrm rot="5400000" flipH="1" flipV="1">
            <a:off x="3226078" y="5477636"/>
            <a:ext cx="270753" cy="5457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30" name="AutoShape 87"/>
          <p:cNvCxnSpPr>
            <a:cxnSpLocks noChangeShapeType="1"/>
            <a:stCxn id="50" idx="3"/>
            <a:endCxn id="56" idx="0"/>
          </p:cNvCxnSpPr>
          <p:nvPr/>
        </p:nvCxnSpPr>
        <p:spPr bwMode="auto">
          <a:xfrm rot="5400000">
            <a:off x="4023760" y="5482985"/>
            <a:ext cx="258541" cy="5608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2" name="Rectangle 70"/>
          <p:cNvSpPr>
            <a:spLocks noChangeArrowheads="1"/>
          </p:cNvSpPr>
          <p:nvPr/>
        </p:nvSpPr>
        <p:spPr bwMode="auto">
          <a:xfrm>
            <a:off x="6370737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65651" y="37337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65927" y="440376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305" name="Oval 74"/>
          <p:cNvSpPr>
            <a:spLocks noChangeArrowheads="1"/>
          </p:cNvSpPr>
          <p:nvPr/>
        </p:nvSpPr>
        <p:spPr bwMode="auto">
          <a:xfrm>
            <a:off x="6546584" y="508406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651486" y="3882150"/>
            <a:ext cx="342944" cy="7002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7" name="Oval 85"/>
          <p:cNvSpPr>
            <a:spLocks noChangeArrowheads="1"/>
          </p:cNvSpPr>
          <p:nvPr/>
        </p:nvSpPr>
        <p:spPr bwMode="auto">
          <a:xfrm>
            <a:off x="5443637" y="433146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8" name="AutoShape 87"/>
          <p:cNvCxnSpPr>
            <a:cxnSpLocks noChangeShapeType="1"/>
            <a:stCxn id="303" idx="4"/>
            <a:endCxn id="307" idx="0"/>
          </p:cNvCxnSpPr>
          <p:nvPr/>
        </p:nvCxnSpPr>
        <p:spPr bwMode="auto">
          <a:xfrm rot="5400000">
            <a:off x="5926488" y="3785134"/>
            <a:ext cx="270651" cy="8220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39845" y="50962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0" name="Oval 74"/>
          <p:cNvSpPr>
            <a:spLocks noChangeArrowheads="1"/>
          </p:cNvSpPr>
          <p:nvPr/>
        </p:nvSpPr>
        <p:spPr bwMode="auto">
          <a:xfrm>
            <a:off x="4984793" y="501350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1" name="Oval 74"/>
          <p:cNvSpPr>
            <a:spLocks noChangeArrowheads="1"/>
          </p:cNvSpPr>
          <p:nvPr/>
        </p:nvSpPr>
        <p:spPr bwMode="auto">
          <a:xfrm>
            <a:off x="5759673" y="50518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2" name="Rectangle 70"/>
          <p:cNvSpPr>
            <a:spLocks noChangeArrowheads="1"/>
          </p:cNvSpPr>
          <p:nvPr/>
        </p:nvSpPr>
        <p:spPr bwMode="auto">
          <a:xfrm>
            <a:off x="5569172" y="563346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3" name="Rectangle 70"/>
          <p:cNvSpPr>
            <a:spLocks noChangeArrowheads="1"/>
          </p:cNvSpPr>
          <p:nvPr/>
        </p:nvSpPr>
        <p:spPr bwMode="auto">
          <a:xfrm>
            <a:off x="5968245" y="563346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4" name="Rectangle 70"/>
          <p:cNvSpPr>
            <a:spLocks noChangeArrowheads="1"/>
          </p:cNvSpPr>
          <p:nvPr/>
        </p:nvSpPr>
        <p:spPr bwMode="auto">
          <a:xfrm>
            <a:off x="7161557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26609" y="4775870"/>
            <a:ext cx="413382" cy="2274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16" name="AutoShape 75"/>
          <p:cNvCxnSpPr>
            <a:cxnSpLocks noChangeShapeType="1"/>
            <a:stCxn id="307" idx="5"/>
            <a:endCxn id="311" idx="0"/>
          </p:cNvCxnSpPr>
          <p:nvPr/>
        </p:nvCxnSpPr>
        <p:spPr bwMode="auto">
          <a:xfrm rot="16200000" flipH="1">
            <a:off x="5661457" y="4746439"/>
            <a:ext cx="441225" cy="1695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7" name="Rectangle 70"/>
          <p:cNvSpPr>
            <a:spLocks noChangeArrowheads="1"/>
          </p:cNvSpPr>
          <p:nvPr/>
        </p:nvSpPr>
        <p:spPr bwMode="auto">
          <a:xfrm>
            <a:off x="6759552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50861" y="563443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sp>
        <p:nvSpPr>
          <p:cNvPr id="319" name="Rectangle 70"/>
          <p:cNvSpPr>
            <a:spLocks noChangeArrowheads="1"/>
          </p:cNvSpPr>
          <p:nvPr/>
        </p:nvSpPr>
        <p:spPr bwMode="auto">
          <a:xfrm>
            <a:off x="5169610" y="563004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84108" y="548480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1" name="AutoShape 75"/>
          <p:cNvCxnSpPr>
            <a:cxnSpLocks noChangeShapeType="1"/>
            <a:stCxn id="305" idx="5"/>
            <a:endCxn id="317" idx="0"/>
          </p:cNvCxnSpPr>
          <p:nvPr/>
        </p:nvCxnSpPr>
        <p:spPr bwMode="auto">
          <a:xfrm rot="16200000" flipH="1">
            <a:off x="6788671" y="5480187"/>
            <a:ext cx="270753" cy="36769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2" name="AutoShape 75"/>
          <p:cNvCxnSpPr>
            <a:cxnSpLocks noChangeShapeType="1"/>
            <a:stCxn id="311" idx="5"/>
            <a:endCxn id="313" idx="0"/>
          </p:cNvCxnSpPr>
          <p:nvPr/>
        </p:nvCxnSpPr>
        <p:spPr bwMode="auto">
          <a:xfrm rot="16200000" flipH="1">
            <a:off x="5980977" y="5463312"/>
            <a:ext cx="302503" cy="37793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3" name="AutoShape 75"/>
          <p:cNvCxnSpPr>
            <a:cxnSpLocks noChangeShapeType="1"/>
            <a:stCxn id="310" idx="5"/>
            <a:endCxn id="319" idx="0"/>
          </p:cNvCxnSpPr>
          <p:nvPr/>
        </p:nvCxnSpPr>
        <p:spPr bwMode="auto">
          <a:xfrm rot="16200000" flipH="1">
            <a:off x="5176769" y="5454320"/>
            <a:ext cx="337404" cy="1403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4" name="AutoShape 87"/>
          <p:cNvCxnSpPr>
            <a:cxnSpLocks noChangeShapeType="1"/>
            <a:stCxn id="307" idx="3"/>
            <a:endCxn id="310" idx="0"/>
          </p:cNvCxnSpPr>
          <p:nvPr/>
        </p:nvCxnSpPr>
        <p:spPr bwMode="auto">
          <a:xfrm rot="5400000">
            <a:off x="5146687" y="4655876"/>
            <a:ext cx="402904" cy="3123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5" name="AutoShape 87"/>
          <p:cNvCxnSpPr>
            <a:cxnSpLocks noChangeShapeType="1"/>
            <a:stCxn id="305" idx="0"/>
            <a:endCxn id="304" idx="3"/>
          </p:cNvCxnSpPr>
          <p:nvPr/>
        </p:nvCxnSpPr>
        <p:spPr bwMode="auto">
          <a:xfrm rot="5400000" flipH="1" flipV="1">
            <a:off x="6691181" y="4748640"/>
            <a:ext cx="401170" cy="2696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6" name="AutoShape 87"/>
          <p:cNvCxnSpPr>
            <a:cxnSpLocks noChangeShapeType="1"/>
            <a:stCxn id="330" idx="0"/>
            <a:endCxn id="310" idx="3"/>
          </p:cNvCxnSpPr>
          <p:nvPr/>
        </p:nvCxnSpPr>
        <p:spPr bwMode="auto">
          <a:xfrm rot="5400000" flipH="1" flipV="1">
            <a:off x="4812313" y="5406655"/>
            <a:ext cx="347175" cy="11914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7" name="AutoShape 87"/>
          <p:cNvCxnSpPr>
            <a:cxnSpLocks noChangeShapeType="1"/>
            <a:stCxn id="311" idx="3"/>
            <a:endCxn id="312" idx="0"/>
          </p:cNvCxnSpPr>
          <p:nvPr/>
        </p:nvCxnSpPr>
        <p:spPr bwMode="auto">
          <a:xfrm rot="5400000">
            <a:off x="5634950" y="5448061"/>
            <a:ext cx="302504" cy="6829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8" name="AutoShape 87"/>
          <p:cNvCxnSpPr>
            <a:cxnSpLocks noChangeShapeType="1"/>
            <a:stCxn id="302" idx="0"/>
            <a:endCxn id="305" idx="3"/>
          </p:cNvCxnSpPr>
          <p:nvPr/>
        </p:nvCxnSpPr>
        <p:spPr bwMode="auto">
          <a:xfrm rot="5400000" flipH="1" flipV="1">
            <a:off x="6445528" y="5471286"/>
            <a:ext cx="270753" cy="5457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9" name="AutoShape 87"/>
          <p:cNvCxnSpPr>
            <a:cxnSpLocks noChangeShapeType="1"/>
            <a:stCxn id="309" idx="3"/>
            <a:endCxn id="314" idx="0"/>
          </p:cNvCxnSpPr>
          <p:nvPr/>
        </p:nvCxnSpPr>
        <p:spPr bwMode="auto">
          <a:xfrm rot="5400000">
            <a:off x="7243210" y="5476635"/>
            <a:ext cx="258541" cy="5608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30" name="Rectangle 70"/>
          <p:cNvSpPr>
            <a:spLocks noChangeArrowheads="1"/>
          </p:cNvSpPr>
          <p:nvPr/>
        </p:nvSpPr>
        <p:spPr bwMode="auto">
          <a:xfrm>
            <a:off x="4743450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65463" y="24256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57501" y="27685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99658" y="25606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6" name="AutoShape 87"/>
          <p:cNvCxnSpPr>
            <a:cxnSpLocks noChangeShapeType="1"/>
            <a:stCxn id="334" idx="4"/>
            <a:endCxn id="6" idx="0"/>
          </p:cNvCxnSpPr>
          <p:nvPr/>
        </p:nvCxnSpPr>
        <p:spPr bwMode="auto">
          <a:xfrm rot="5400000">
            <a:off x="3686758" y="2662228"/>
            <a:ext cx="644525" cy="151130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50" name="AutoShape 75"/>
          <p:cNvCxnSpPr>
            <a:cxnSpLocks noChangeShapeType="1"/>
            <a:stCxn id="50" idx="5"/>
            <a:endCxn id="167" idx="0"/>
          </p:cNvCxnSpPr>
          <p:nvPr/>
        </p:nvCxnSpPr>
        <p:spPr bwMode="auto">
          <a:xfrm rot="16200000" flipH="1">
            <a:off x="4463376" y="5392436"/>
            <a:ext cx="315593" cy="294236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51" name="AutoShape 75"/>
          <p:cNvCxnSpPr>
            <a:cxnSpLocks noChangeShapeType="1"/>
            <a:stCxn id="9" idx="5"/>
            <a:endCxn id="167" idx="1"/>
          </p:cNvCxnSpPr>
          <p:nvPr/>
        </p:nvCxnSpPr>
        <p:spPr bwMode="auto">
          <a:xfrm rot="16200000" flipH="1">
            <a:off x="3880469" y="5175289"/>
            <a:ext cx="510685" cy="899197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52" name="AutoShape 75"/>
          <p:cNvCxnSpPr>
            <a:cxnSpLocks noChangeShapeType="1"/>
            <a:stCxn id="52" idx="5"/>
            <a:endCxn id="167" idx="1"/>
          </p:cNvCxnSpPr>
          <p:nvPr/>
        </p:nvCxnSpPr>
        <p:spPr bwMode="auto">
          <a:xfrm rot="16200000" flipH="1">
            <a:off x="3468185" y="4763005"/>
            <a:ext cx="542923" cy="1691528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53" name="AutoShape 75"/>
          <p:cNvCxnSpPr>
            <a:cxnSpLocks noChangeShapeType="1"/>
            <a:stCxn id="51" idx="5"/>
            <a:endCxn id="167" idx="1"/>
          </p:cNvCxnSpPr>
          <p:nvPr/>
        </p:nvCxnSpPr>
        <p:spPr bwMode="auto">
          <a:xfrm rot="16200000" flipH="1">
            <a:off x="3061584" y="4356405"/>
            <a:ext cx="581244" cy="2466408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54" name="AutoShape 87"/>
          <p:cNvCxnSpPr>
            <a:cxnSpLocks noChangeShapeType="1"/>
            <a:endCxn id="51" idx="3"/>
          </p:cNvCxnSpPr>
          <p:nvPr/>
        </p:nvCxnSpPr>
        <p:spPr bwMode="auto">
          <a:xfrm rot="10800000">
            <a:off x="1826022" y="5298987"/>
            <a:ext cx="2759391" cy="581244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55" name="AutoShape 87"/>
          <p:cNvCxnSpPr>
            <a:cxnSpLocks noChangeShapeType="1"/>
            <a:stCxn id="52" idx="3"/>
            <a:endCxn id="167" idx="1"/>
          </p:cNvCxnSpPr>
          <p:nvPr/>
        </p:nvCxnSpPr>
        <p:spPr bwMode="auto">
          <a:xfrm rot="16200000" flipH="1">
            <a:off x="3321694" y="4616514"/>
            <a:ext cx="542923" cy="1984509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56" name="AutoShape 87"/>
          <p:cNvCxnSpPr>
            <a:cxnSpLocks noChangeShapeType="1"/>
            <a:stCxn id="167" idx="1"/>
            <a:endCxn id="9" idx="3"/>
          </p:cNvCxnSpPr>
          <p:nvPr/>
        </p:nvCxnSpPr>
        <p:spPr bwMode="auto">
          <a:xfrm rot="10800000">
            <a:off x="3388742" y="5369547"/>
            <a:ext cx="1196668" cy="510685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57" name="AutoShape 87"/>
          <p:cNvCxnSpPr>
            <a:cxnSpLocks noChangeShapeType="1"/>
            <a:stCxn id="50" idx="3"/>
            <a:endCxn id="167" idx="0"/>
          </p:cNvCxnSpPr>
          <p:nvPr/>
        </p:nvCxnSpPr>
        <p:spPr bwMode="auto">
          <a:xfrm rot="16200000" flipH="1">
            <a:off x="4316885" y="5245945"/>
            <a:ext cx="315593" cy="58721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58" name="AutoShape 75"/>
          <p:cNvCxnSpPr>
            <a:cxnSpLocks noChangeShapeType="1"/>
            <a:stCxn id="305" idx="5"/>
            <a:endCxn id="167" idx="3"/>
          </p:cNvCxnSpPr>
          <p:nvPr/>
        </p:nvCxnSpPr>
        <p:spPr bwMode="auto">
          <a:xfrm rot="5400000">
            <a:off x="5669900" y="4644467"/>
            <a:ext cx="517035" cy="1954493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59" name="AutoShape 75"/>
          <p:cNvCxnSpPr>
            <a:cxnSpLocks noChangeShapeType="1"/>
            <a:stCxn id="311" idx="5"/>
            <a:endCxn id="167" idx="3"/>
          </p:cNvCxnSpPr>
          <p:nvPr/>
        </p:nvCxnSpPr>
        <p:spPr bwMode="auto">
          <a:xfrm rot="5400000">
            <a:off x="5257615" y="5024513"/>
            <a:ext cx="549273" cy="1162162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60" name="AutoShape 75"/>
          <p:cNvCxnSpPr>
            <a:cxnSpLocks noChangeShapeType="1"/>
            <a:stCxn id="310" idx="5"/>
            <a:endCxn id="167" idx="0"/>
          </p:cNvCxnSpPr>
          <p:nvPr/>
        </p:nvCxnSpPr>
        <p:spPr bwMode="auto">
          <a:xfrm rot="5400000">
            <a:off x="4851014" y="5209913"/>
            <a:ext cx="404714" cy="57016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61" name="AutoShape 87"/>
          <p:cNvCxnSpPr>
            <a:cxnSpLocks noChangeShapeType="1"/>
            <a:stCxn id="167" idx="0"/>
            <a:endCxn id="310" idx="3"/>
          </p:cNvCxnSpPr>
          <p:nvPr/>
        </p:nvCxnSpPr>
        <p:spPr bwMode="auto">
          <a:xfrm rot="5400000" flipH="1" flipV="1">
            <a:off x="4704523" y="5356404"/>
            <a:ext cx="404714" cy="277181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62" name="AutoShape 87"/>
          <p:cNvCxnSpPr>
            <a:cxnSpLocks noChangeShapeType="1"/>
            <a:stCxn id="311" idx="3"/>
            <a:endCxn id="167" idx="3"/>
          </p:cNvCxnSpPr>
          <p:nvPr/>
        </p:nvCxnSpPr>
        <p:spPr bwMode="auto">
          <a:xfrm rot="5400000">
            <a:off x="5111125" y="5171004"/>
            <a:ext cx="549273" cy="869181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63" name="AutoShape 87"/>
          <p:cNvCxnSpPr>
            <a:cxnSpLocks noChangeShapeType="1"/>
            <a:stCxn id="167" idx="3"/>
            <a:endCxn id="305" idx="3"/>
          </p:cNvCxnSpPr>
          <p:nvPr/>
        </p:nvCxnSpPr>
        <p:spPr bwMode="auto">
          <a:xfrm flipV="1">
            <a:off x="4951170" y="5363196"/>
            <a:ext cx="1657022" cy="517035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64" name="AutoShape 87"/>
          <p:cNvCxnSpPr>
            <a:cxnSpLocks noChangeShapeType="1"/>
            <a:stCxn id="309" idx="3"/>
            <a:endCxn id="167" idx="3"/>
          </p:cNvCxnSpPr>
          <p:nvPr/>
        </p:nvCxnSpPr>
        <p:spPr bwMode="auto">
          <a:xfrm rot="5400000">
            <a:off x="5923436" y="4403143"/>
            <a:ext cx="504823" cy="2449353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167" name="Rectangle 70"/>
          <p:cNvSpPr>
            <a:spLocks noChangeArrowheads="1"/>
          </p:cNvSpPr>
          <p:nvPr/>
        </p:nvSpPr>
        <p:spPr bwMode="auto">
          <a:xfrm>
            <a:off x="4585410" y="569735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3" grpId="0" animBg="1"/>
      <p:bldP spid="54" grpId="0" animBg="1"/>
      <p:bldP spid="55" grpId="0" animBg="1"/>
      <p:bldP spid="56" grpId="0" animBg="1"/>
      <p:bldP spid="88" grpId="0" animBg="1"/>
      <p:bldP spid="90" grpId="0" animBg="1"/>
      <p:bldP spid="91" grpId="0" animBg="1"/>
      <p:bldP spid="302" grpId="0" animBg="1"/>
      <p:bldP spid="312" grpId="0" animBg="1"/>
      <p:bldP spid="313" grpId="0" animBg="1"/>
      <p:bldP spid="314" grpId="0" animBg="1"/>
      <p:bldP spid="317" grpId="0" animBg="1"/>
      <p:bldP spid="319" grpId="0" animBg="1"/>
      <p:bldP spid="330" grpId="0" animBg="1"/>
      <p:bldP spid="1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DIN vs. Ready Time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752600"/>
            <a:ext cx="7924800" cy="3886200"/>
            <a:chOff x="384" y="1104"/>
            <a:chExt cx="4992" cy="2448"/>
          </a:xfrm>
        </p:grpSpPr>
        <p:sp>
          <p:nvSpPr>
            <p:cNvPr id="109666" name="Rectangle 4"/>
            <p:cNvSpPr>
              <a:spLocks noChangeArrowheads="1"/>
            </p:cNvSpPr>
            <p:nvPr/>
          </p:nvSpPr>
          <p:spPr bwMode="auto">
            <a:xfrm>
              <a:off x="624" y="3264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li r1, &amp;fibarr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667" name="Rectangle 5"/>
            <p:cNvSpPr>
              <a:spLocks noChangeArrowheads="1"/>
            </p:cNvSpPr>
            <p:nvPr/>
          </p:nvSpPr>
          <p:spPr bwMode="auto">
            <a:xfrm>
              <a:off x="624" y="3120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r2, 8</a:t>
              </a:r>
            </a:p>
          </p:txBody>
        </p:sp>
        <p:sp>
          <p:nvSpPr>
            <p:cNvPr id="109668" name="Rectangle 6"/>
            <p:cNvSpPr>
              <a:spLocks noChangeArrowheads="1"/>
            </p:cNvSpPr>
            <p:nvPr/>
          </p:nvSpPr>
          <p:spPr bwMode="auto">
            <a:xfrm>
              <a:off x="624" y="2976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r4, 1</a:t>
              </a:r>
            </a:p>
          </p:txBody>
        </p:sp>
        <p:sp>
          <p:nvSpPr>
            <p:cNvPr id="109669" name="Rectangle 7"/>
            <p:cNvSpPr>
              <a:spLocks noChangeArrowheads="1"/>
            </p:cNvSpPr>
            <p:nvPr/>
          </p:nvSpPr>
          <p:spPr bwMode="auto">
            <a:xfrm>
              <a:off x="624" y="2832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r3, 1</a:t>
              </a:r>
            </a:p>
          </p:txBody>
        </p:sp>
        <p:sp>
          <p:nvSpPr>
            <p:cNvPr id="109670" name="Rectangle 8"/>
            <p:cNvSpPr>
              <a:spLocks noChangeArrowheads="1"/>
            </p:cNvSpPr>
            <p:nvPr/>
          </p:nvSpPr>
          <p:spPr bwMode="auto">
            <a:xfrm>
              <a:off x="624" y="2688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add r5,r3,r4</a:t>
              </a:r>
            </a:p>
          </p:txBody>
        </p:sp>
        <p:sp>
          <p:nvSpPr>
            <p:cNvPr id="109671" name="Rectangle 9"/>
            <p:cNvSpPr>
              <a:spLocks noChangeArrowheads="1"/>
            </p:cNvSpPr>
            <p:nvPr/>
          </p:nvSpPr>
          <p:spPr bwMode="auto">
            <a:xfrm>
              <a:off x="624" y="2544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st 0(r1),r5</a:t>
              </a:r>
            </a:p>
          </p:txBody>
        </p:sp>
        <p:sp>
          <p:nvSpPr>
            <p:cNvPr id="109672" name="Rectangle 10"/>
            <p:cNvSpPr>
              <a:spLocks noChangeArrowheads="1"/>
            </p:cNvSpPr>
            <p:nvPr/>
          </p:nvSpPr>
          <p:spPr bwMode="auto">
            <a:xfrm>
              <a:off x="624" y="2400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r3,r4</a:t>
              </a:r>
            </a:p>
          </p:txBody>
        </p:sp>
        <p:sp>
          <p:nvSpPr>
            <p:cNvPr id="109673" name="Rectangle 11"/>
            <p:cNvSpPr>
              <a:spLocks noChangeArrowheads="1"/>
            </p:cNvSpPr>
            <p:nvPr/>
          </p:nvSpPr>
          <p:spPr bwMode="auto">
            <a:xfrm>
              <a:off x="624" y="2256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r4,r5</a:t>
              </a:r>
            </a:p>
          </p:txBody>
        </p:sp>
        <p:sp>
          <p:nvSpPr>
            <p:cNvPr id="109674" name="Rectangle 12"/>
            <p:cNvSpPr>
              <a:spLocks noChangeArrowheads="1"/>
            </p:cNvSpPr>
            <p:nvPr/>
          </p:nvSpPr>
          <p:spPr bwMode="auto">
            <a:xfrm>
              <a:off x="624" y="2112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addi r2,r2,-1</a:t>
              </a:r>
            </a:p>
          </p:txBody>
        </p:sp>
        <p:sp>
          <p:nvSpPr>
            <p:cNvPr id="109675" name="Rectangle 13"/>
            <p:cNvSpPr>
              <a:spLocks noChangeArrowheads="1"/>
            </p:cNvSpPr>
            <p:nvPr/>
          </p:nvSpPr>
          <p:spPr bwMode="auto">
            <a:xfrm>
              <a:off x="624" y="1968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addi r1,r1,4</a:t>
              </a:r>
            </a:p>
          </p:txBody>
        </p:sp>
        <p:sp>
          <p:nvSpPr>
            <p:cNvPr id="109676" name="Rectangle 14"/>
            <p:cNvSpPr>
              <a:spLocks noChangeArrowheads="1"/>
            </p:cNvSpPr>
            <p:nvPr/>
          </p:nvSpPr>
          <p:spPr bwMode="auto">
            <a:xfrm>
              <a:off x="624" y="1824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bnz r2, loop</a:t>
              </a:r>
            </a:p>
          </p:txBody>
        </p:sp>
        <p:sp>
          <p:nvSpPr>
            <p:cNvPr id="109677" name="Rectangle 15"/>
            <p:cNvSpPr>
              <a:spLocks noChangeArrowheads="1"/>
            </p:cNvSpPr>
            <p:nvPr/>
          </p:nvSpPr>
          <p:spPr bwMode="auto">
            <a:xfrm>
              <a:off x="624" y="1680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add r5,r3,r4</a:t>
              </a:r>
            </a:p>
          </p:txBody>
        </p:sp>
        <p:sp>
          <p:nvSpPr>
            <p:cNvPr id="109678" name="Rectangle 16"/>
            <p:cNvSpPr>
              <a:spLocks noChangeArrowheads="1"/>
            </p:cNvSpPr>
            <p:nvPr/>
          </p:nvSpPr>
          <p:spPr bwMode="auto">
            <a:xfrm>
              <a:off x="624" y="1536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st 0(r1),r5</a:t>
              </a:r>
            </a:p>
          </p:txBody>
        </p:sp>
        <p:sp>
          <p:nvSpPr>
            <p:cNvPr id="109679" name="Rectangle 17"/>
            <p:cNvSpPr>
              <a:spLocks noChangeArrowheads="1"/>
            </p:cNvSpPr>
            <p:nvPr/>
          </p:nvSpPr>
          <p:spPr bwMode="auto">
            <a:xfrm>
              <a:off x="624" y="1392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mov r3,r4</a:t>
              </a:r>
            </a:p>
          </p:txBody>
        </p:sp>
        <p:sp>
          <p:nvSpPr>
            <p:cNvPr id="109680" name="Rectangle 18"/>
            <p:cNvSpPr>
              <a:spLocks noChangeArrowheads="1"/>
            </p:cNvSpPr>
            <p:nvPr/>
          </p:nvSpPr>
          <p:spPr bwMode="auto">
            <a:xfrm>
              <a:off x="624" y="1248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…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681" name="Rectangle 19"/>
            <p:cNvSpPr>
              <a:spLocks noChangeArrowheads="1"/>
            </p:cNvSpPr>
            <p:nvPr/>
          </p:nvSpPr>
          <p:spPr bwMode="auto">
            <a:xfrm>
              <a:off x="1392" y="2688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682" name="Rectangle 20"/>
            <p:cNvSpPr>
              <a:spLocks noChangeArrowheads="1"/>
            </p:cNvSpPr>
            <p:nvPr/>
          </p:nvSpPr>
          <p:spPr bwMode="auto">
            <a:xfrm>
              <a:off x="1392" y="2832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3" name="Rectangle 21"/>
            <p:cNvSpPr>
              <a:spLocks noChangeArrowheads="1"/>
            </p:cNvSpPr>
            <p:nvPr/>
          </p:nvSpPr>
          <p:spPr bwMode="auto">
            <a:xfrm>
              <a:off x="1392" y="2976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4" name="Rectangle 22"/>
            <p:cNvSpPr>
              <a:spLocks noChangeArrowheads="1"/>
            </p:cNvSpPr>
            <p:nvPr/>
          </p:nvSpPr>
          <p:spPr bwMode="auto">
            <a:xfrm>
              <a:off x="1392" y="3120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5" name="Rectangle 23"/>
            <p:cNvSpPr>
              <a:spLocks noChangeArrowheads="1"/>
            </p:cNvSpPr>
            <p:nvPr/>
          </p:nvSpPr>
          <p:spPr bwMode="auto">
            <a:xfrm>
              <a:off x="1392" y="3264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6" name="Rectangle 24"/>
            <p:cNvSpPr>
              <a:spLocks noChangeArrowheads="1"/>
            </p:cNvSpPr>
            <p:nvPr/>
          </p:nvSpPr>
          <p:spPr bwMode="auto">
            <a:xfrm>
              <a:off x="1392" y="2544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0xbee0</a:t>
              </a:r>
            </a:p>
          </p:txBody>
        </p:sp>
        <p:sp>
          <p:nvSpPr>
            <p:cNvPr id="109687" name="Rectangle 25"/>
            <p:cNvSpPr>
              <a:spLocks noChangeArrowheads="1"/>
            </p:cNvSpPr>
            <p:nvPr/>
          </p:nvSpPr>
          <p:spPr bwMode="auto">
            <a:xfrm>
              <a:off x="1392" y="1680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8" name="Rectangle 26"/>
            <p:cNvSpPr>
              <a:spLocks noChangeArrowheads="1"/>
            </p:cNvSpPr>
            <p:nvPr/>
          </p:nvSpPr>
          <p:spPr bwMode="auto">
            <a:xfrm>
              <a:off x="1392" y="1824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89" name="Rectangle 27"/>
            <p:cNvSpPr>
              <a:spLocks noChangeArrowheads="1"/>
            </p:cNvSpPr>
            <p:nvPr/>
          </p:nvSpPr>
          <p:spPr bwMode="auto">
            <a:xfrm>
              <a:off x="1392" y="1968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90" name="Rectangle 28"/>
            <p:cNvSpPr>
              <a:spLocks noChangeArrowheads="1"/>
            </p:cNvSpPr>
            <p:nvPr/>
          </p:nvSpPr>
          <p:spPr bwMode="auto">
            <a:xfrm>
              <a:off x="1392" y="2112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91" name="Rectangle 29"/>
            <p:cNvSpPr>
              <a:spLocks noChangeArrowheads="1"/>
            </p:cNvSpPr>
            <p:nvPr/>
          </p:nvSpPr>
          <p:spPr bwMode="auto">
            <a:xfrm>
              <a:off x="1392" y="2256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92" name="Rectangle 30"/>
            <p:cNvSpPr>
              <a:spLocks noChangeArrowheads="1"/>
            </p:cNvSpPr>
            <p:nvPr/>
          </p:nvSpPr>
          <p:spPr bwMode="auto">
            <a:xfrm>
              <a:off x="1392" y="2400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93" name="Rectangle 31"/>
            <p:cNvSpPr>
              <a:spLocks noChangeArrowheads="1"/>
            </p:cNvSpPr>
            <p:nvPr/>
          </p:nvSpPr>
          <p:spPr bwMode="auto">
            <a:xfrm>
              <a:off x="1392" y="1536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0xbee4</a:t>
              </a:r>
            </a:p>
          </p:txBody>
        </p:sp>
        <p:sp>
          <p:nvSpPr>
            <p:cNvPr id="109694" name="Rectangle 32"/>
            <p:cNvSpPr>
              <a:spLocks noChangeArrowheads="1"/>
            </p:cNvSpPr>
            <p:nvPr/>
          </p:nvSpPr>
          <p:spPr bwMode="auto">
            <a:xfrm>
              <a:off x="1392" y="1248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1100" b="1">
                <a:latin typeface="Courier" charset="0"/>
              </a:endParaRPr>
            </a:p>
          </p:txBody>
        </p:sp>
        <p:sp>
          <p:nvSpPr>
            <p:cNvPr id="109695" name="Rectangle 33"/>
            <p:cNvSpPr>
              <a:spLocks noChangeArrowheads="1"/>
            </p:cNvSpPr>
            <p:nvPr/>
          </p:nvSpPr>
          <p:spPr bwMode="auto">
            <a:xfrm>
              <a:off x="1392" y="1392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696" name="Rectangle 34"/>
            <p:cNvSpPr>
              <a:spLocks noChangeArrowheads="1"/>
            </p:cNvSpPr>
            <p:nvPr/>
          </p:nvSpPr>
          <p:spPr bwMode="auto">
            <a:xfrm>
              <a:off x="624" y="1104"/>
              <a:ext cx="76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Instruction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697" name="Rectangle 35"/>
            <p:cNvSpPr>
              <a:spLocks noChangeArrowheads="1"/>
            </p:cNvSpPr>
            <p:nvPr/>
          </p:nvSpPr>
          <p:spPr bwMode="auto">
            <a:xfrm>
              <a:off x="1392" y="1104"/>
              <a:ext cx="528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100" b="1">
                  <a:latin typeface="Courier" charset="0"/>
                </a:rPr>
                <a:t>Mem Addr</a:t>
              </a:r>
            </a:p>
          </p:txBody>
        </p:sp>
        <p:sp>
          <p:nvSpPr>
            <p:cNvPr id="109698" name="Rectangle 36"/>
            <p:cNvSpPr>
              <a:spLocks noChangeArrowheads="1"/>
            </p:cNvSpPr>
            <p:nvPr/>
          </p:nvSpPr>
          <p:spPr bwMode="auto">
            <a:xfrm>
              <a:off x="2256" y="124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699" name="Rectangle 37"/>
            <p:cNvSpPr>
              <a:spLocks noChangeArrowheads="1"/>
            </p:cNvSpPr>
            <p:nvPr/>
          </p:nvSpPr>
          <p:spPr bwMode="auto">
            <a:xfrm>
              <a:off x="2256" y="326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0" name="Rectangle 38"/>
            <p:cNvSpPr>
              <a:spLocks noChangeArrowheads="1"/>
            </p:cNvSpPr>
            <p:nvPr/>
          </p:nvSpPr>
          <p:spPr bwMode="auto">
            <a:xfrm>
              <a:off x="2256" y="312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1" name="Rectangle 39"/>
            <p:cNvSpPr>
              <a:spLocks noChangeArrowheads="1"/>
            </p:cNvSpPr>
            <p:nvPr/>
          </p:nvSpPr>
          <p:spPr bwMode="auto">
            <a:xfrm>
              <a:off x="2256" y="297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2" name="Rectangle 40"/>
            <p:cNvSpPr>
              <a:spLocks noChangeArrowheads="1"/>
            </p:cNvSpPr>
            <p:nvPr/>
          </p:nvSpPr>
          <p:spPr bwMode="auto">
            <a:xfrm>
              <a:off x="2256" y="283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3" name="Rectangle 41"/>
            <p:cNvSpPr>
              <a:spLocks noChangeArrowheads="1"/>
            </p:cNvSpPr>
            <p:nvPr/>
          </p:nvSpPr>
          <p:spPr bwMode="auto">
            <a:xfrm>
              <a:off x="2256" y="268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4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4" name="Rectangle 42"/>
            <p:cNvSpPr>
              <a:spLocks noChangeArrowheads="1"/>
            </p:cNvSpPr>
            <p:nvPr/>
          </p:nvSpPr>
          <p:spPr bwMode="auto">
            <a:xfrm>
              <a:off x="2256" y="254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5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5" name="Rectangle 43"/>
            <p:cNvSpPr>
              <a:spLocks noChangeArrowheads="1"/>
            </p:cNvSpPr>
            <p:nvPr/>
          </p:nvSpPr>
          <p:spPr bwMode="auto">
            <a:xfrm>
              <a:off x="2256" y="240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6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6" name="Rectangle 44"/>
            <p:cNvSpPr>
              <a:spLocks noChangeArrowheads="1"/>
            </p:cNvSpPr>
            <p:nvPr/>
          </p:nvSpPr>
          <p:spPr bwMode="auto">
            <a:xfrm>
              <a:off x="2256" y="225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7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7" name="Rectangle 45"/>
            <p:cNvSpPr>
              <a:spLocks noChangeArrowheads="1"/>
            </p:cNvSpPr>
            <p:nvPr/>
          </p:nvSpPr>
          <p:spPr bwMode="auto">
            <a:xfrm>
              <a:off x="2256" y="211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8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8" name="Rectangle 46"/>
            <p:cNvSpPr>
              <a:spLocks noChangeArrowheads="1"/>
            </p:cNvSpPr>
            <p:nvPr/>
          </p:nvSpPr>
          <p:spPr bwMode="auto">
            <a:xfrm>
              <a:off x="2256" y="196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9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09" name="Rectangle 47"/>
            <p:cNvSpPr>
              <a:spLocks noChangeArrowheads="1"/>
            </p:cNvSpPr>
            <p:nvPr/>
          </p:nvSpPr>
          <p:spPr bwMode="auto">
            <a:xfrm>
              <a:off x="2256" y="182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0" name="Rectangle 48"/>
            <p:cNvSpPr>
              <a:spLocks noChangeArrowheads="1"/>
            </p:cNvSpPr>
            <p:nvPr/>
          </p:nvSpPr>
          <p:spPr bwMode="auto">
            <a:xfrm>
              <a:off x="2256" y="168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1" name="Rectangle 49"/>
            <p:cNvSpPr>
              <a:spLocks noChangeArrowheads="1"/>
            </p:cNvSpPr>
            <p:nvPr/>
          </p:nvSpPr>
          <p:spPr bwMode="auto">
            <a:xfrm>
              <a:off x="2256" y="153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2" name="Rectangle 50"/>
            <p:cNvSpPr>
              <a:spLocks noChangeArrowheads="1"/>
            </p:cNvSpPr>
            <p:nvPr/>
          </p:nvSpPr>
          <p:spPr bwMode="auto">
            <a:xfrm>
              <a:off x="2256" y="139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3" name="Rectangle 51"/>
            <p:cNvSpPr>
              <a:spLocks noChangeArrowheads="1"/>
            </p:cNvSpPr>
            <p:nvPr/>
          </p:nvSpPr>
          <p:spPr bwMode="auto">
            <a:xfrm>
              <a:off x="2256" y="110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DIN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714" name="Rectangle 52"/>
            <p:cNvSpPr>
              <a:spLocks noChangeArrowheads="1"/>
            </p:cNvSpPr>
            <p:nvPr/>
          </p:nvSpPr>
          <p:spPr bwMode="auto">
            <a:xfrm>
              <a:off x="384" y="124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15" name="Rectangle 53"/>
            <p:cNvSpPr>
              <a:spLocks noChangeArrowheads="1"/>
            </p:cNvSpPr>
            <p:nvPr/>
          </p:nvSpPr>
          <p:spPr bwMode="auto">
            <a:xfrm>
              <a:off x="384" y="326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6" name="Rectangle 54"/>
            <p:cNvSpPr>
              <a:spLocks noChangeArrowheads="1"/>
            </p:cNvSpPr>
            <p:nvPr/>
          </p:nvSpPr>
          <p:spPr bwMode="auto">
            <a:xfrm>
              <a:off x="384" y="312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7" name="Rectangle 55"/>
            <p:cNvSpPr>
              <a:spLocks noChangeArrowheads="1"/>
            </p:cNvSpPr>
            <p:nvPr/>
          </p:nvSpPr>
          <p:spPr bwMode="auto">
            <a:xfrm>
              <a:off x="384" y="297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8" name="Rectangle 56"/>
            <p:cNvSpPr>
              <a:spLocks noChangeArrowheads="1"/>
            </p:cNvSpPr>
            <p:nvPr/>
          </p:nvSpPr>
          <p:spPr bwMode="auto">
            <a:xfrm>
              <a:off x="384" y="283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19" name="Rectangle 57"/>
            <p:cNvSpPr>
              <a:spLocks noChangeArrowheads="1"/>
            </p:cNvSpPr>
            <p:nvPr/>
          </p:nvSpPr>
          <p:spPr bwMode="auto">
            <a:xfrm>
              <a:off x="384" y="268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4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0" name="Rectangle 58"/>
            <p:cNvSpPr>
              <a:spLocks noChangeArrowheads="1"/>
            </p:cNvSpPr>
            <p:nvPr/>
          </p:nvSpPr>
          <p:spPr bwMode="auto">
            <a:xfrm>
              <a:off x="384" y="254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5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1" name="Rectangle 59"/>
            <p:cNvSpPr>
              <a:spLocks noChangeArrowheads="1"/>
            </p:cNvSpPr>
            <p:nvPr/>
          </p:nvSpPr>
          <p:spPr bwMode="auto">
            <a:xfrm>
              <a:off x="384" y="240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6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2" name="Rectangle 60"/>
            <p:cNvSpPr>
              <a:spLocks noChangeArrowheads="1"/>
            </p:cNvSpPr>
            <p:nvPr/>
          </p:nvSpPr>
          <p:spPr bwMode="auto">
            <a:xfrm>
              <a:off x="384" y="225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7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3" name="Rectangle 61"/>
            <p:cNvSpPr>
              <a:spLocks noChangeArrowheads="1"/>
            </p:cNvSpPr>
            <p:nvPr/>
          </p:nvSpPr>
          <p:spPr bwMode="auto">
            <a:xfrm>
              <a:off x="384" y="211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8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4" name="Rectangle 62"/>
            <p:cNvSpPr>
              <a:spLocks noChangeArrowheads="1"/>
            </p:cNvSpPr>
            <p:nvPr/>
          </p:nvSpPr>
          <p:spPr bwMode="auto">
            <a:xfrm>
              <a:off x="384" y="1968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9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5" name="Rectangle 63"/>
            <p:cNvSpPr>
              <a:spLocks noChangeArrowheads="1"/>
            </p:cNvSpPr>
            <p:nvPr/>
          </p:nvSpPr>
          <p:spPr bwMode="auto">
            <a:xfrm>
              <a:off x="384" y="182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6" name="Rectangle 64"/>
            <p:cNvSpPr>
              <a:spLocks noChangeArrowheads="1"/>
            </p:cNvSpPr>
            <p:nvPr/>
          </p:nvSpPr>
          <p:spPr bwMode="auto">
            <a:xfrm>
              <a:off x="384" y="1680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7" name="Rectangle 65"/>
            <p:cNvSpPr>
              <a:spLocks noChangeArrowheads="1"/>
            </p:cNvSpPr>
            <p:nvPr/>
          </p:nvSpPr>
          <p:spPr bwMode="auto">
            <a:xfrm>
              <a:off x="384" y="1536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8" name="Rectangle 66"/>
            <p:cNvSpPr>
              <a:spLocks noChangeArrowheads="1"/>
            </p:cNvSpPr>
            <p:nvPr/>
          </p:nvSpPr>
          <p:spPr bwMode="auto">
            <a:xfrm>
              <a:off x="384" y="1392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729" name="Rectangle 67"/>
            <p:cNvSpPr>
              <a:spLocks noChangeArrowheads="1"/>
            </p:cNvSpPr>
            <p:nvPr/>
          </p:nvSpPr>
          <p:spPr bwMode="auto">
            <a:xfrm>
              <a:off x="384" y="1104"/>
              <a:ext cx="24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DIN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730" name="Rectangle 68"/>
            <p:cNvSpPr>
              <a:spLocks noChangeArrowheads="1"/>
            </p:cNvSpPr>
            <p:nvPr/>
          </p:nvSpPr>
          <p:spPr bwMode="auto">
            <a:xfrm>
              <a:off x="2496" y="1104"/>
              <a:ext cx="288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>
                <a:spcBef>
                  <a:spcPct val="20000"/>
                </a:spcBef>
              </a:pPr>
              <a:r>
                <a:rPr lang="en-US" sz="1000" b="1">
                  <a:latin typeface="Courier" charset="0"/>
                </a:rPr>
                <a:t>Ready Time</a:t>
              </a:r>
              <a:endParaRPr lang="en-US" sz="2000">
                <a:latin typeface="Courier" charset="0"/>
              </a:endParaRPr>
            </a:p>
          </p:txBody>
        </p:sp>
        <p:sp>
          <p:nvSpPr>
            <p:cNvPr id="109731" name="Rectangle 69"/>
            <p:cNvSpPr>
              <a:spLocks noChangeArrowheads="1"/>
            </p:cNvSpPr>
            <p:nvPr/>
          </p:nvSpPr>
          <p:spPr bwMode="auto">
            <a:xfrm>
              <a:off x="2496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2" name="Rectangle 70"/>
            <p:cNvSpPr>
              <a:spLocks noChangeArrowheads="1"/>
            </p:cNvSpPr>
            <p:nvPr/>
          </p:nvSpPr>
          <p:spPr bwMode="auto">
            <a:xfrm>
              <a:off x="249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3" name="Rectangle 71"/>
            <p:cNvSpPr>
              <a:spLocks noChangeArrowheads="1"/>
            </p:cNvSpPr>
            <p:nvPr/>
          </p:nvSpPr>
          <p:spPr bwMode="auto">
            <a:xfrm>
              <a:off x="2496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4" name="Rectangle 72"/>
            <p:cNvSpPr>
              <a:spLocks noChangeArrowheads="1"/>
            </p:cNvSpPr>
            <p:nvPr/>
          </p:nvSpPr>
          <p:spPr bwMode="auto">
            <a:xfrm>
              <a:off x="249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5" name="Rectangle 73"/>
            <p:cNvSpPr>
              <a:spLocks noChangeArrowheads="1"/>
            </p:cNvSpPr>
            <p:nvPr/>
          </p:nvSpPr>
          <p:spPr bwMode="auto">
            <a:xfrm>
              <a:off x="2496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6" name="Rectangle 74"/>
            <p:cNvSpPr>
              <a:spLocks noChangeArrowheads="1"/>
            </p:cNvSpPr>
            <p:nvPr/>
          </p:nvSpPr>
          <p:spPr bwMode="auto">
            <a:xfrm>
              <a:off x="249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7" name="Rectangle 75"/>
            <p:cNvSpPr>
              <a:spLocks noChangeArrowheads="1"/>
            </p:cNvSpPr>
            <p:nvPr/>
          </p:nvSpPr>
          <p:spPr bwMode="auto">
            <a:xfrm>
              <a:off x="2496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8" name="Rectangle 76"/>
            <p:cNvSpPr>
              <a:spLocks noChangeArrowheads="1"/>
            </p:cNvSpPr>
            <p:nvPr/>
          </p:nvSpPr>
          <p:spPr bwMode="auto">
            <a:xfrm>
              <a:off x="249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39" name="Rectangle 77"/>
            <p:cNvSpPr>
              <a:spLocks noChangeArrowheads="1"/>
            </p:cNvSpPr>
            <p:nvPr/>
          </p:nvSpPr>
          <p:spPr bwMode="auto">
            <a:xfrm>
              <a:off x="2496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0" name="Rectangle 78"/>
            <p:cNvSpPr>
              <a:spLocks noChangeArrowheads="1"/>
            </p:cNvSpPr>
            <p:nvPr/>
          </p:nvSpPr>
          <p:spPr bwMode="auto">
            <a:xfrm>
              <a:off x="249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1" name="Rectangle 79"/>
            <p:cNvSpPr>
              <a:spLocks noChangeArrowheads="1"/>
            </p:cNvSpPr>
            <p:nvPr/>
          </p:nvSpPr>
          <p:spPr bwMode="auto">
            <a:xfrm>
              <a:off x="2496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2" name="Rectangle 80"/>
            <p:cNvSpPr>
              <a:spLocks noChangeArrowheads="1"/>
            </p:cNvSpPr>
            <p:nvPr/>
          </p:nvSpPr>
          <p:spPr bwMode="auto">
            <a:xfrm>
              <a:off x="249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3" name="Rectangle 81"/>
            <p:cNvSpPr>
              <a:spLocks noChangeArrowheads="1"/>
            </p:cNvSpPr>
            <p:nvPr/>
          </p:nvSpPr>
          <p:spPr bwMode="auto">
            <a:xfrm>
              <a:off x="2496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4" name="Rectangle 82"/>
            <p:cNvSpPr>
              <a:spLocks noChangeArrowheads="1"/>
            </p:cNvSpPr>
            <p:nvPr/>
          </p:nvSpPr>
          <p:spPr bwMode="auto">
            <a:xfrm>
              <a:off x="2496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5" name="Rectangle 83"/>
            <p:cNvSpPr>
              <a:spLocks noChangeArrowheads="1"/>
            </p:cNvSpPr>
            <p:nvPr/>
          </p:nvSpPr>
          <p:spPr bwMode="auto">
            <a:xfrm>
              <a:off x="2496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6" name="Rectangle 84"/>
            <p:cNvSpPr>
              <a:spLocks noChangeArrowheads="1"/>
            </p:cNvSpPr>
            <p:nvPr/>
          </p:nvSpPr>
          <p:spPr bwMode="auto">
            <a:xfrm>
              <a:off x="2688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7" name="Rectangle 85"/>
            <p:cNvSpPr>
              <a:spLocks noChangeArrowheads="1"/>
            </p:cNvSpPr>
            <p:nvPr/>
          </p:nvSpPr>
          <p:spPr bwMode="auto">
            <a:xfrm>
              <a:off x="268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8" name="Rectangle 86"/>
            <p:cNvSpPr>
              <a:spLocks noChangeArrowheads="1"/>
            </p:cNvSpPr>
            <p:nvPr/>
          </p:nvSpPr>
          <p:spPr bwMode="auto">
            <a:xfrm>
              <a:off x="2688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49" name="Rectangle 87"/>
            <p:cNvSpPr>
              <a:spLocks noChangeArrowheads="1"/>
            </p:cNvSpPr>
            <p:nvPr/>
          </p:nvSpPr>
          <p:spPr bwMode="auto">
            <a:xfrm>
              <a:off x="268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0" name="Rectangle 88"/>
            <p:cNvSpPr>
              <a:spLocks noChangeArrowheads="1"/>
            </p:cNvSpPr>
            <p:nvPr/>
          </p:nvSpPr>
          <p:spPr bwMode="auto">
            <a:xfrm>
              <a:off x="2688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1" name="Rectangle 89"/>
            <p:cNvSpPr>
              <a:spLocks noChangeArrowheads="1"/>
            </p:cNvSpPr>
            <p:nvPr/>
          </p:nvSpPr>
          <p:spPr bwMode="auto">
            <a:xfrm>
              <a:off x="268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2" name="Rectangle 90"/>
            <p:cNvSpPr>
              <a:spLocks noChangeArrowheads="1"/>
            </p:cNvSpPr>
            <p:nvPr/>
          </p:nvSpPr>
          <p:spPr bwMode="auto">
            <a:xfrm>
              <a:off x="2688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3" name="Rectangle 91"/>
            <p:cNvSpPr>
              <a:spLocks noChangeArrowheads="1"/>
            </p:cNvSpPr>
            <p:nvPr/>
          </p:nvSpPr>
          <p:spPr bwMode="auto">
            <a:xfrm>
              <a:off x="268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4" name="Rectangle 92"/>
            <p:cNvSpPr>
              <a:spLocks noChangeArrowheads="1"/>
            </p:cNvSpPr>
            <p:nvPr/>
          </p:nvSpPr>
          <p:spPr bwMode="auto">
            <a:xfrm>
              <a:off x="2688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5" name="Rectangle 93"/>
            <p:cNvSpPr>
              <a:spLocks noChangeArrowheads="1"/>
            </p:cNvSpPr>
            <p:nvPr/>
          </p:nvSpPr>
          <p:spPr bwMode="auto">
            <a:xfrm>
              <a:off x="268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6" name="Rectangle 94"/>
            <p:cNvSpPr>
              <a:spLocks noChangeArrowheads="1"/>
            </p:cNvSpPr>
            <p:nvPr/>
          </p:nvSpPr>
          <p:spPr bwMode="auto">
            <a:xfrm>
              <a:off x="2688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7" name="Rectangle 95"/>
            <p:cNvSpPr>
              <a:spLocks noChangeArrowheads="1"/>
            </p:cNvSpPr>
            <p:nvPr/>
          </p:nvSpPr>
          <p:spPr bwMode="auto">
            <a:xfrm>
              <a:off x="268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8" name="Rectangle 96"/>
            <p:cNvSpPr>
              <a:spLocks noChangeArrowheads="1"/>
            </p:cNvSpPr>
            <p:nvPr/>
          </p:nvSpPr>
          <p:spPr bwMode="auto">
            <a:xfrm>
              <a:off x="2688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59" name="Rectangle 97"/>
            <p:cNvSpPr>
              <a:spLocks noChangeArrowheads="1"/>
            </p:cNvSpPr>
            <p:nvPr/>
          </p:nvSpPr>
          <p:spPr bwMode="auto">
            <a:xfrm>
              <a:off x="2688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0" name="Rectangle 98"/>
            <p:cNvSpPr>
              <a:spLocks noChangeArrowheads="1"/>
            </p:cNvSpPr>
            <p:nvPr/>
          </p:nvSpPr>
          <p:spPr bwMode="auto">
            <a:xfrm>
              <a:off x="2688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1" name="Rectangle 99"/>
            <p:cNvSpPr>
              <a:spLocks noChangeArrowheads="1"/>
            </p:cNvSpPr>
            <p:nvPr/>
          </p:nvSpPr>
          <p:spPr bwMode="auto">
            <a:xfrm>
              <a:off x="2880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2" name="Rectangle 100"/>
            <p:cNvSpPr>
              <a:spLocks noChangeArrowheads="1"/>
            </p:cNvSpPr>
            <p:nvPr/>
          </p:nvSpPr>
          <p:spPr bwMode="auto">
            <a:xfrm>
              <a:off x="2880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3" name="Rectangle 101"/>
            <p:cNvSpPr>
              <a:spLocks noChangeArrowheads="1"/>
            </p:cNvSpPr>
            <p:nvPr/>
          </p:nvSpPr>
          <p:spPr bwMode="auto">
            <a:xfrm>
              <a:off x="2880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4" name="Rectangle 102"/>
            <p:cNvSpPr>
              <a:spLocks noChangeArrowheads="1"/>
            </p:cNvSpPr>
            <p:nvPr/>
          </p:nvSpPr>
          <p:spPr bwMode="auto">
            <a:xfrm>
              <a:off x="2880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5" name="Rectangle 103"/>
            <p:cNvSpPr>
              <a:spLocks noChangeArrowheads="1"/>
            </p:cNvSpPr>
            <p:nvPr/>
          </p:nvSpPr>
          <p:spPr bwMode="auto">
            <a:xfrm>
              <a:off x="2880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6" name="Rectangle 104"/>
            <p:cNvSpPr>
              <a:spLocks noChangeArrowheads="1"/>
            </p:cNvSpPr>
            <p:nvPr/>
          </p:nvSpPr>
          <p:spPr bwMode="auto">
            <a:xfrm>
              <a:off x="2880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7" name="Rectangle 105"/>
            <p:cNvSpPr>
              <a:spLocks noChangeArrowheads="1"/>
            </p:cNvSpPr>
            <p:nvPr/>
          </p:nvSpPr>
          <p:spPr bwMode="auto">
            <a:xfrm>
              <a:off x="2880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8" name="Rectangle 106"/>
            <p:cNvSpPr>
              <a:spLocks noChangeArrowheads="1"/>
            </p:cNvSpPr>
            <p:nvPr/>
          </p:nvSpPr>
          <p:spPr bwMode="auto">
            <a:xfrm>
              <a:off x="2880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69" name="Rectangle 107"/>
            <p:cNvSpPr>
              <a:spLocks noChangeArrowheads="1"/>
            </p:cNvSpPr>
            <p:nvPr/>
          </p:nvSpPr>
          <p:spPr bwMode="auto">
            <a:xfrm>
              <a:off x="2880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0" name="Rectangle 108"/>
            <p:cNvSpPr>
              <a:spLocks noChangeArrowheads="1"/>
            </p:cNvSpPr>
            <p:nvPr/>
          </p:nvSpPr>
          <p:spPr bwMode="auto">
            <a:xfrm>
              <a:off x="2880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1" name="Rectangle 109"/>
            <p:cNvSpPr>
              <a:spLocks noChangeArrowheads="1"/>
            </p:cNvSpPr>
            <p:nvPr/>
          </p:nvSpPr>
          <p:spPr bwMode="auto">
            <a:xfrm>
              <a:off x="2880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2" name="Rectangle 110"/>
            <p:cNvSpPr>
              <a:spLocks noChangeArrowheads="1"/>
            </p:cNvSpPr>
            <p:nvPr/>
          </p:nvSpPr>
          <p:spPr bwMode="auto">
            <a:xfrm>
              <a:off x="2880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3" name="Rectangle 111"/>
            <p:cNvSpPr>
              <a:spLocks noChangeArrowheads="1"/>
            </p:cNvSpPr>
            <p:nvPr/>
          </p:nvSpPr>
          <p:spPr bwMode="auto">
            <a:xfrm>
              <a:off x="2880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4" name="Rectangle 112"/>
            <p:cNvSpPr>
              <a:spLocks noChangeArrowheads="1"/>
            </p:cNvSpPr>
            <p:nvPr/>
          </p:nvSpPr>
          <p:spPr bwMode="auto">
            <a:xfrm>
              <a:off x="2880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5" name="Rectangle 113"/>
            <p:cNvSpPr>
              <a:spLocks noChangeArrowheads="1"/>
            </p:cNvSpPr>
            <p:nvPr/>
          </p:nvSpPr>
          <p:spPr bwMode="auto">
            <a:xfrm>
              <a:off x="2880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6" name="Rectangle 114"/>
            <p:cNvSpPr>
              <a:spLocks noChangeArrowheads="1"/>
            </p:cNvSpPr>
            <p:nvPr/>
          </p:nvSpPr>
          <p:spPr bwMode="auto">
            <a:xfrm>
              <a:off x="3072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7" name="Rectangle 115"/>
            <p:cNvSpPr>
              <a:spLocks noChangeArrowheads="1"/>
            </p:cNvSpPr>
            <p:nvPr/>
          </p:nvSpPr>
          <p:spPr bwMode="auto">
            <a:xfrm>
              <a:off x="307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8" name="Rectangle 116"/>
            <p:cNvSpPr>
              <a:spLocks noChangeArrowheads="1"/>
            </p:cNvSpPr>
            <p:nvPr/>
          </p:nvSpPr>
          <p:spPr bwMode="auto">
            <a:xfrm>
              <a:off x="3072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79" name="Rectangle 117"/>
            <p:cNvSpPr>
              <a:spLocks noChangeArrowheads="1"/>
            </p:cNvSpPr>
            <p:nvPr/>
          </p:nvSpPr>
          <p:spPr bwMode="auto">
            <a:xfrm>
              <a:off x="307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0" name="Rectangle 118"/>
            <p:cNvSpPr>
              <a:spLocks noChangeArrowheads="1"/>
            </p:cNvSpPr>
            <p:nvPr/>
          </p:nvSpPr>
          <p:spPr bwMode="auto">
            <a:xfrm>
              <a:off x="3072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1" name="Rectangle 119"/>
            <p:cNvSpPr>
              <a:spLocks noChangeArrowheads="1"/>
            </p:cNvSpPr>
            <p:nvPr/>
          </p:nvSpPr>
          <p:spPr bwMode="auto">
            <a:xfrm>
              <a:off x="307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2" name="Rectangle 120"/>
            <p:cNvSpPr>
              <a:spLocks noChangeArrowheads="1"/>
            </p:cNvSpPr>
            <p:nvPr/>
          </p:nvSpPr>
          <p:spPr bwMode="auto">
            <a:xfrm>
              <a:off x="3072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3" name="Rectangle 121"/>
            <p:cNvSpPr>
              <a:spLocks noChangeArrowheads="1"/>
            </p:cNvSpPr>
            <p:nvPr/>
          </p:nvSpPr>
          <p:spPr bwMode="auto">
            <a:xfrm>
              <a:off x="307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4" name="Rectangle 122"/>
            <p:cNvSpPr>
              <a:spLocks noChangeArrowheads="1"/>
            </p:cNvSpPr>
            <p:nvPr/>
          </p:nvSpPr>
          <p:spPr bwMode="auto">
            <a:xfrm>
              <a:off x="3072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5" name="Rectangle 123"/>
            <p:cNvSpPr>
              <a:spLocks noChangeArrowheads="1"/>
            </p:cNvSpPr>
            <p:nvPr/>
          </p:nvSpPr>
          <p:spPr bwMode="auto">
            <a:xfrm>
              <a:off x="307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6" name="Rectangle 124"/>
            <p:cNvSpPr>
              <a:spLocks noChangeArrowheads="1"/>
            </p:cNvSpPr>
            <p:nvPr/>
          </p:nvSpPr>
          <p:spPr bwMode="auto">
            <a:xfrm>
              <a:off x="3072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7" name="Rectangle 125"/>
            <p:cNvSpPr>
              <a:spLocks noChangeArrowheads="1"/>
            </p:cNvSpPr>
            <p:nvPr/>
          </p:nvSpPr>
          <p:spPr bwMode="auto">
            <a:xfrm>
              <a:off x="307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8" name="Rectangle 126"/>
            <p:cNvSpPr>
              <a:spLocks noChangeArrowheads="1"/>
            </p:cNvSpPr>
            <p:nvPr/>
          </p:nvSpPr>
          <p:spPr bwMode="auto">
            <a:xfrm>
              <a:off x="3072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89" name="Rectangle 127"/>
            <p:cNvSpPr>
              <a:spLocks noChangeArrowheads="1"/>
            </p:cNvSpPr>
            <p:nvPr/>
          </p:nvSpPr>
          <p:spPr bwMode="auto">
            <a:xfrm>
              <a:off x="3072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0" name="Rectangle 128"/>
            <p:cNvSpPr>
              <a:spLocks noChangeArrowheads="1"/>
            </p:cNvSpPr>
            <p:nvPr/>
          </p:nvSpPr>
          <p:spPr bwMode="auto">
            <a:xfrm>
              <a:off x="3072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1" name="Rectangle 129"/>
            <p:cNvSpPr>
              <a:spLocks noChangeArrowheads="1"/>
            </p:cNvSpPr>
            <p:nvPr/>
          </p:nvSpPr>
          <p:spPr bwMode="auto">
            <a:xfrm>
              <a:off x="3264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2" name="Rectangle 130"/>
            <p:cNvSpPr>
              <a:spLocks noChangeArrowheads="1"/>
            </p:cNvSpPr>
            <p:nvPr/>
          </p:nvSpPr>
          <p:spPr bwMode="auto">
            <a:xfrm>
              <a:off x="326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3" name="Rectangle 131"/>
            <p:cNvSpPr>
              <a:spLocks noChangeArrowheads="1"/>
            </p:cNvSpPr>
            <p:nvPr/>
          </p:nvSpPr>
          <p:spPr bwMode="auto">
            <a:xfrm>
              <a:off x="3264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4" name="Rectangle 132"/>
            <p:cNvSpPr>
              <a:spLocks noChangeArrowheads="1"/>
            </p:cNvSpPr>
            <p:nvPr/>
          </p:nvSpPr>
          <p:spPr bwMode="auto">
            <a:xfrm>
              <a:off x="326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5" name="Rectangle 133"/>
            <p:cNvSpPr>
              <a:spLocks noChangeArrowheads="1"/>
            </p:cNvSpPr>
            <p:nvPr/>
          </p:nvSpPr>
          <p:spPr bwMode="auto">
            <a:xfrm>
              <a:off x="3264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6" name="Rectangle 134"/>
            <p:cNvSpPr>
              <a:spLocks noChangeArrowheads="1"/>
            </p:cNvSpPr>
            <p:nvPr/>
          </p:nvSpPr>
          <p:spPr bwMode="auto">
            <a:xfrm>
              <a:off x="326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7" name="Rectangle 135"/>
            <p:cNvSpPr>
              <a:spLocks noChangeArrowheads="1"/>
            </p:cNvSpPr>
            <p:nvPr/>
          </p:nvSpPr>
          <p:spPr bwMode="auto">
            <a:xfrm>
              <a:off x="3264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8" name="Rectangle 136"/>
            <p:cNvSpPr>
              <a:spLocks noChangeArrowheads="1"/>
            </p:cNvSpPr>
            <p:nvPr/>
          </p:nvSpPr>
          <p:spPr bwMode="auto">
            <a:xfrm>
              <a:off x="326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799" name="Rectangle 137"/>
            <p:cNvSpPr>
              <a:spLocks noChangeArrowheads="1"/>
            </p:cNvSpPr>
            <p:nvPr/>
          </p:nvSpPr>
          <p:spPr bwMode="auto">
            <a:xfrm>
              <a:off x="3264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0" name="Rectangle 138"/>
            <p:cNvSpPr>
              <a:spLocks noChangeArrowheads="1"/>
            </p:cNvSpPr>
            <p:nvPr/>
          </p:nvSpPr>
          <p:spPr bwMode="auto">
            <a:xfrm>
              <a:off x="326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1" name="Rectangle 139"/>
            <p:cNvSpPr>
              <a:spLocks noChangeArrowheads="1"/>
            </p:cNvSpPr>
            <p:nvPr/>
          </p:nvSpPr>
          <p:spPr bwMode="auto">
            <a:xfrm>
              <a:off x="3264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2" name="Rectangle 140"/>
            <p:cNvSpPr>
              <a:spLocks noChangeArrowheads="1"/>
            </p:cNvSpPr>
            <p:nvPr/>
          </p:nvSpPr>
          <p:spPr bwMode="auto">
            <a:xfrm>
              <a:off x="326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3" name="Rectangle 141"/>
            <p:cNvSpPr>
              <a:spLocks noChangeArrowheads="1"/>
            </p:cNvSpPr>
            <p:nvPr/>
          </p:nvSpPr>
          <p:spPr bwMode="auto">
            <a:xfrm>
              <a:off x="3264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4" name="Rectangle 142"/>
            <p:cNvSpPr>
              <a:spLocks noChangeArrowheads="1"/>
            </p:cNvSpPr>
            <p:nvPr/>
          </p:nvSpPr>
          <p:spPr bwMode="auto">
            <a:xfrm>
              <a:off x="3264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5" name="Rectangle 143"/>
            <p:cNvSpPr>
              <a:spLocks noChangeArrowheads="1"/>
            </p:cNvSpPr>
            <p:nvPr/>
          </p:nvSpPr>
          <p:spPr bwMode="auto">
            <a:xfrm>
              <a:off x="3264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6" name="Rectangle 144"/>
            <p:cNvSpPr>
              <a:spLocks noChangeArrowheads="1"/>
            </p:cNvSpPr>
            <p:nvPr/>
          </p:nvSpPr>
          <p:spPr bwMode="auto">
            <a:xfrm>
              <a:off x="3456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7" name="Rectangle 145"/>
            <p:cNvSpPr>
              <a:spLocks noChangeArrowheads="1"/>
            </p:cNvSpPr>
            <p:nvPr/>
          </p:nvSpPr>
          <p:spPr bwMode="auto">
            <a:xfrm>
              <a:off x="34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8" name="Rectangle 146"/>
            <p:cNvSpPr>
              <a:spLocks noChangeArrowheads="1"/>
            </p:cNvSpPr>
            <p:nvPr/>
          </p:nvSpPr>
          <p:spPr bwMode="auto">
            <a:xfrm>
              <a:off x="3456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09" name="Rectangle 147"/>
            <p:cNvSpPr>
              <a:spLocks noChangeArrowheads="1"/>
            </p:cNvSpPr>
            <p:nvPr/>
          </p:nvSpPr>
          <p:spPr bwMode="auto">
            <a:xfrm>
              <a:off x="34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0" name="Rectangle 148"/>
            <p:cNvSpPr>
              <a:spLocks noChangeArrowheads="1"/>
            </p:cNvSpPr>
            <p:nvPr/>
          </p:nvSpPr>
          <p:spPr bwMode="auto">
            <a:xfrm>
              <a:off x="3456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1" name="Rectangle 149"/>
            <p:cNvSpPr>
              <a:spLocks noChangeArrowheads="1"/>
            </p:cNvSpPr>
            <p:nvPr/>
          </p:nvSpPr>
          <p:spPr bwMode="auto">
            <a:xfrm>
              <a:off x="34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2" name="Rectangle 150"/>
            <p:cNvSpPr>
              <a:spLocks noChangeArrowheads="1"/>
            </p:cNvSpPr>
            <p:nvPr/>
          </p:nvSpPr>
          <p:spPr bwMode="auto">
            <a:xfrm>
              <a:off x="3456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3" name="Rectangle 151"/>
            <p:cNvSpPr>
              <a:spLocks noChangeArrowheads="1"/>
            </p:cNvSpPr>
            <p:nvPr/>
          </p:nvSpPr>
          <p:spPr bwMode="auto">
            <a:xfrm>
              <a:off x="34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4" name="Rectangle 152"/>
            <p:cNvSpPr>
              <a:spLocks noChangeArrowheads="1"/>
            </p:cNvSpPr>
            <p:nvPr/>
          </p:nvSpPr>
          <p:spPr bwMode="auto">
            <a:xfrm>
              <a:off x="3456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5" name="Rectangle 153"/>
            <p:cNvSpPr>
              <a:spLocks noChangeArrowheads="1"/>
            </p:cNvSpPr>
            <p:nvPr/>
          </p:nvSpPr>
          <p:spPr bwMode="auto">
            <a:xfrm>
              <a:off x="34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6" name="Rectangle 154"/>
            <p:cNvSpPr>
              <a:spLocks noChangeArrowheads="1"/>
            </p:cNvSpPr>
            <p:nvPr/>
          </p:nvSpPr>
          <p:spPr bwMode="auto">
            <a:xfrm>
              <a:off x="3456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7" name="Rectangle 155"/>
            <p:cNvSpPr>
              <a:spLocks noChangeArrowheads="1"/>
            </p:cNvSpPr>
            <p:nvPr/>
          </p:nvSpPr>
          <p:spPr bwMode="auto">
            <a:xfrm>
              <a:off x="34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8" name="Rectangle 156"/>
            <p:cNvSpPr>
              <a:spLocks noChangeArrowheads="1"/>
            </p:cNvSpPr>
            <p:nvPr/>
          </p:nvSpPr>
          <p:spPr bwMode="auto">
            <a:xfrm>
              <a:off x="3456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19" name="Rectangle 157"/>
            <p:cNvSpPr>
              <a:spLocks noChangeArrowheads="1"/>
            </p:cNvSpPr>
            <p:nvPr/>
          </p:nvSpPr>
          <p:spPr bwMode="auto">
            <a:xfrm>
              <a:off x="3456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0" name="Rectangle 158"/>
            <p:cNvSpPr>
              <a:spLocks noChangeArrowheads="1"/>
            </p:cNvSpPr>
            <p:nvPr/>
          </p:nvSpPr>
          <p:spPr bwMode="auto">
            <a:xfrm>
              <a:off x="3456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1" name="Rectangle 159"/>
            <p:cNvSpPr>
              <a:spLocks noChangeArrowheads="1"/>
            </p:cNvSpPr>
            <p:nvPr/>
          </p:nvSpPr>
          <p:spPr bwMode="auto">
            <a:xfrm>
              <a:off x="3648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2" name="Rectangle 160"/>
            <p:cNvSpPr>
              <a:spLocks noChangeArrowheads="1"/>
            </p:cNvSpPr>
            <p:nvPr/>
          </p:nvSpPr>
          <p:spPr bwMode="auto">
            <a:xfrm>
              <a:off x="364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3" name="Rectangle 161"/>
            <p:cNvSpPr>
              <a:spLocks noChangeArrowheads="1"/>
            </p:cNvSpPr>
            <p:nvPr/>
          </p:nvSpPr>
          <p:spPr bwMode="auto">
            <a:xfrm>
              <a:off x="3648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4" name="Rectangle 162"/>
            <p:cNvSpPr>
              <a:spLocks noChangeArrowheads="1"/>
            </p:cNvSpPr>
            <p:nvPr/>
          </p:nvSpPr>
          <p:spPr bwMode="auto">
            <a:xfrm>
              <a:off x="364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5" name="Rectangle 163"/>
            <p:cNvSpPr>
              <a:spLocks noChangeArrowheads="1"/>
            </p:cNvSpPr>
            <p:nvPr/>
          </p:nvSpPr>
          <p:spPr bwMode="auto">
            <a:xfrm>
              <a:off x="3648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6" name="Rectangle 164"/>
            <p:cNvSpPr>
              <a:spLocks noChangeArrowheads="1"/>
            </p:cNvSpPr>
            <p:nvPr/>
          </p:nvSpPr>
          <p:spPr bwMode="auto">
            <a:xfrm>
              <a:off x="364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7" name="Rectangle 165"/>
            <p:cNvSpPr>
              <a:spLocks noChangeArrowheads="1"/>
            </p:cNvSpPr>
            <p:nvPr/>
          </p:nvSpPr>
          <p:spPr bwMode="auto">
            <a:xfrm>
              <a:off x="3648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8" name="Rectangle 166"/>
            <p:cNvSpPr>
              <a:spLocks noChangeArrowheads="1"/>
            </p:cNvSpPr>
            <p:nvPr/>
          </p:nvSpPr>
          <p:spPr bwMode="auto">
            <a:xfrm>
              <a:off x="364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29" name="Rectangle 167"/>
            <p:cNvSpPr>
              <a:spLocks noChangeArrowheads="1"/>
            </p:cNvSpPr>
            <p:nvPr/>
          </p:nvSpPr>
          <p:spPr bwMode="auto">
            <a:xfrm>
              <a:off x="3648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0" name="Rectangle 168"/>
            <p:cNvSpPr>
              <a:spLocks noChangeArrowheads="1"/>
            </p:cNvSpPr>
            <p:nvPr/>
          </p:nvSpPr>
          <p:spPr bwMode="auto">
            <a:xfrm>
              <a:off x="364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1" name="Rectangle 169"/>
            <p:cNvSpPr>
              <a:spLocks noChangeArrowheads="1"/>
            </p:cNvSpPr>
            <p:nvPr/>
          </p:nvSpPr>
          <p:spPr bwMode="auto">
            <a:xfrm>
              <a:off x="3648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2" name="Rectangle 170"/>
            <p:cNvSpPr>
              <a:spLocks noChangeArrowheads="1"/>
            </p:cNvSpPr>
            <p:nvPr/>
          </p:nvSpPr>
          <p:spPr bwMode="auto">
            <a:xfrm>
              <a:off x="364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3" name="Rectangle 171"/>
            <p:cNvSpPr>
              <a:spLocks noChangeArrowheads="1"/>
            </p:cNvSpPr>
            <p:nvPr/>
          </p:nvSpPr>
          <p:spPr bwMode="auto">
            <a:xfrm>
              <a:off x="3648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4" name="Rectangle 172"/>
            <p:cNvSpPr>
              <a:spLocks noChangeArrowheads="1"/>
            </p:cNvSpPr>
            <p:nvPr/>
          </p:nvSpPr>
          <p:spPr bwMode="auto">
            <a:xfrm>
              <a:off x="3648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5" name="Rectangle 173"/>
            <p:cNvSpPr>
              <a:spLocks noChangeArrowheads="1"/>
            </p:cNvSpPr>
            <p:nvPr/>
          </p:nvSpPr>
          <p:spPr bwMode="auto">
            <a:xfrm>
              <a:off x="3648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6" name="Rectangle 174"/>
            <p:cNvSpPr>
              <a:spLocks noChangeArrowheads="1"/>
            </p:cNvSpPr>
            <p:nvPr/>
          </p:nvSpPr>
          <p:spPr bwMode="auto">
            <a:xfrm>
              <a:off x="3840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7" name="Rectangle 175"/>
            <p:cNvSpPr>
              <a:spLocks noChangeArrowheads="1"/>
            </p:cNvSpPr>
            <p:nvPr/>
          </p:nvSpPr>
          <p:spPr bwMode="auto">
            <a:xfrm>
              <a:off x="3840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8" name="Rectangle 176"/>
            <p:cNvSpPr>
              <a:spLocks noChangeArrowheads="1"/>
            </p:cNvSpPr>
            <p:nvPr/>
          </p:nvSpPr>
          <p:spPr bwMode="auto">
            <a:xfrm>
              <a:off x="3840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39" name="Rectangle 177"/>
            <p:cNvSpPr>
              <a:spLocks noChangeArrowheads="1"/>
            </p:cNvSpPr>
            <p:nvPr/>
          </p:nvSpPr>
          <p:spPr bwMode="auto">
            <a:xfrm>
              <a:off x="3840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0" name="Rectangle 178"/>
            <p:cNvSpPr>
              <a:spLocks noChangeArrowheads="1"/>
            </p:cNvSpPr>
            <p:nvPr/>
          </p:nvSpPr>
          <p:spPr bwMode="auto">
            <a:xfrm>
              <a:off x="3840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1" name="Rectangle 179"/>
            <p:cNvSpPr>
              <a:spLocks noChangeArrowheads="1"/>
            </p:cNvSpPr>
            <p:nvPr/>
          </p:nvSpPr>
          <p:spPr bwMode="auto">
            <a:xfrm>
              <a:off x="3840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2" name="Rectangle 180"/>
            <p:cNvSpPr>
              <a:spLocks noChangeArrowheads="1"/>
            </p:cNvSpPr>
            <p:nvPr/>
          </p:nvSpPr>
          <p:spPr bwMode="auto">
            <a:xfrm>
              <a:off x="3840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3" name="Rectangle 181"/>
            <p:cNvSpPr>
              <a:spLocks noChangeArrowheads="1"/>
            </p:cNvSpPr>
            <p:nvPr/>
          </p:nvSpPr>
          <p:spPr bwMode="auto">
            <a:xfrm>
              <a:off x="3840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4" name="Rectangle 182"/>
            <p:cNvSpPr>
              <a:spLocks noChangeArrowheads="1"/>
            </p:cNvSpPr>
            <p:nvPr/>
          </p:nvSpPr>
          <p:spPr bwMode="auto">
            <a:xfrm>
              <a:off x="3840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5" name="Rectangle 183"/>
            <p:cNvSpPr>
              <a:spLocks noChangeArrowheads="1"/>
            </p:cNvSpPr>
            <p:nvPr/>
          </p:nvSpPr>
          <p:spPr bwMode="auto">
            <a:xfrm>
              <a:off x="3840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6" name="Rectangle 184"/>
            <p:cNvSpPr>
              <a:spLocks noChangeArrowheads="1"/>
            </p:cNvSpPr>
            <p:nvPr/>
          </p:nvSpPr>
          <p:spPr bwMode="auto">
            <a:xfrm>
              <a:off x="3840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7" name="Rectangle 185"/>
            <p:cNvSpPr>
              <a:spLocks noChangeArrowheads="1"/>
            </p:cNvSpPr>
            <p:nvPr/>
          </p:nvSpPr>
          <p:spPr bwMode="auto">
            <a:xfrm>
              <a:off x="3840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8" name="Rectangle 186"/>
            <p:cNvSpPr>
              <a:spLocks noChangeArrowheads="1"/>
            </p:cNvSpPr>
            <p:nvPr/>
          </p:nvSpPr>
          <p:spPr bwMode="auto">
            <a:xfrm>
              <a:off x="3840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49" name="Rectangle 187"/>
            <p:cNvSpPr>
              <a:spLocks noChangeArrowheads="1"/>
            </p:cNvSpPr>
            <p:nvPr/>
          </p:nvSpPr>
          <p:spPr bwMode="auto">
            <a:xfrm>
              <a:off x="3840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0" name="Rectangle 188"/>
            <p:cNvSpPr>
              <a:spLocks noChangeArrowheads="1"/>
            </p:cNvSpPr>
            <p:nvPr/>
          </p:nvSpPr>
          <p:spPr bwMode="auto">
            <a:xfrm>
              <a:off x="3840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1" name="Rectangle 189"/>
            <p:cNvSpPr>
              <a:spLocks noChangeArrowheads="1"/>
            </p:cNvSpPr>
            <p:nvPr/>
          </p:nvSpPr>
          <p:spPr bwMode="auto">
            <a:xfrm>
              <a:off x="4032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2" name="Rectangle 190"/>
            <p:cNvSpPr>
              <a:spLocks noChangeArrowheads="1"/>
            </p:cNvSpPr>
            <p:nvPr/>
          </p:nvSpPr>
          <p:spPr bwMode="auto">
            <a:xfrm>
              <a:off x="40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3" name="Rectangle 191"/>
            <p:cNvSpPr>
              <a:spLocks noChangeArrowheads="1"/>
            </p:cNvSpPr>
            <p:nvPr/>
          </p:nvSpPr>
          <p:spPr bwMode="auto">
            <a:xfrm>
              <a:off x="4032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4" name="Rectangle 192"/>
            <p:cNvSpPr>
              <a:spLocks noChangeArrowheads="1"/>
            </p:cNvSpPr>
            <p:nvPr/>
          </p:nvSpPr>
          <p:spPr bwMode="auto">
            <a:xfrm>
              <a:off x="40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5" name="Rectangle 193"/>
            <p:cNvSpPr>
              <a:spLocks noChangeArrowheads="1"/>
            </p:cNvSpPr>
            <p:nvPr/>
          </p:nvSpPr>
          <p:spPr bwMode="auto">
            <a:xfrm>
              <a:off x="4032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6" name="Rectangle 194"/>
            <p:cNvSpPr>
              <a:spLocks noChangeArrowheads="1"/>
            </p:cNvSpPr>
            <p:nvPr/>
          </p:nvSpPr>
          <p:spPr bwMode="auto">
            <a:xfrm>
              <a:off x="40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7" name="Rectangle 195"/>
            <p:cNvSpPr>
              <a:spLocks noChangeArrowheads="1"/>
            </p:cNvSpPr>
            <p:nvPr/>
          </p:nvSpPr>
          <p:spPr bwMode="auto">
            <a:xfrm>
              <a:off x="4032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8" name="Rectangle 196"/>
            <p:cNvSpPr>
              <a:spLocks noChangeArrowheads="1"/>
            </p:cNvSpPr>
            <p:nvPr/>
          </p:nvSpPr>
          <p:spPr bwMode="auto">
            <a:xfrm>
              <a:off x="40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59" name="Rectangle 197"/>
            <p:cNvSpPr>
              <a:spLocks noChangeArrowheads="1"/>
            </p:cNvSpPr>
            <p:nvPr/>
          </p:nvSpPr>
          <p:spPr bwMode="auto">
            <a:xfrm>
              <a:off x="4032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0" name="Rectangle 198"/>
            <p:cNvSpPr>
              <a:spLocks noChangeArrowheads="1"/>
            </p:cNvSpPr>
            <p:nvPr/>
          </p:nvSpPr>
          <p:spPr bwMode="auto">
            <a:xfrm>
              <a:off x="40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1" name="Rectangle 199"/>
            <p:cNvSpPr>
              <a:spLocks noChangeArrowheads="1"/>
            </p:cNvSpPr>
            <p:nvPr/>
          </p:nvSpPr>
          <p:spPr bwMode="auto">
            <a:xfrm>
              <a:off x="4032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2" name="Rectangle 200"/>
            <p:cNvSpPr>
              <a:spLocks noChangeArrowheads="1"/>
            </p:cNvSpPr>
            <p:nvPr/>
          </p:nvSpPr>
          <p:spPr bwMode="auto">
            <a:xfrm>
              <a:off x="40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3" name="Rectangle 201"/>
            <p:cNvSpPr>
              <a:spLocks noChangeArrowheads="1"/>
            </p:cNvSpPr>
            <p:nvPr/>
          </p:nvSpPr>
          <p:spPr bwMode="auto">
            <a:xfrm>
              <a:off x="4032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4" name="Rectangle 202"/>
            <p:cNvSpPr>
              <a:spLocks noChangeArrowheads="1"/>
            </p:cNvSpPr>
            <p:nvPr/>
          </p:nvSpPr>
          <p:spPr bwMode="auto">
            <a:xfrm>
              <a:off x="4032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5" name="Rectangle 203"/>
            <p:cNvSpPr>
              <a:spLocks noChangeArrowheads="1"/>
            </p:cNvSpPr>
            <p:nvPr/>
          </p:nvSpPr>
          <p:spPr bwMode="auto">
            <a:xfrm>
              <a:off x="4032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6" name="Rectangle 204"/>
            <p:cNvSpPr>
              <a:spLocks noChangeArrowheads="1"/>
            </p:cNvSpPr>
            <p:nvPr/>
          </p:nvSpPr>
          <p:spPr bwMode="auto">
            <a:xfrm>
              <a:off x="4224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7" name="Rectangle 205"/>
            <p:cNvSpPr>
              <a:spLocks noChangeArrowheads="1"/>
            </p:cNvSpPr>
            <p:nvPr/>
          </p:nvSpPr>
          <p:spPr bwMode="auto">
            <a:xfrm>
              <a:off x="422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8" name="Rectangle 206"/>
            <p:cNvSpPr>
              <a:spLocks noChangeArrowheads="1"/>
            </p:cNvSpPr>
            <p:nvPr/>
          </p:nvSpPr>
          <p:spPr bwMode="auto">
            <a:xfrm>
              <a:off x="4224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69" name="Rectangle 207"/>
            <p:cNvSpPr>
              <a:spLocks noChangeArrowheads="1"/>
            </p:cNvSpPr>
            <p:nvPr/>
          </p:nvSpPr>
          <p:spPr bwMode="auto">
            <a:xfrm>
              <a:off x="422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0" name="Rectangle 208"/>
            <p:cNvSpPr>
              <a:spLocks noChangeArrowheads="1"/>
            </p:cNvSpPr>
            <p:nvPr/>
          </p:nvSpPr>
          <p:spPr bwMode="auto">
            <a:xfrm>
              <a:off x="4224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1" name="Rectangle 209"/>
            <p:cNvSpPr>
              <a:spLocks noChangeArrowheads="1"/>
            </p:cNvSpPr>
            <p:nvPr/>
          </p:nvSpPr>
          <p:spPr bwMode="auto">
            <a:xfrm>
              <a:off x="422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2" name="Rectangle 210"/>
            <p:cNvSpPr>
              <a:spLocks noChangeArrowheads="1"/>
            </p:cNvSpPr>
            <p:nvPr/>
          </p:nvSpPr>
          <p:spPr bwMode="auto">
            <a:xfrm>
              <a:off x="4224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3" name="Rectangle 211"/>
            <p:cNvSpPr>
              <a:spLocks noChangeArrowheads="1"/>
            </p:cNvSpPr>
            <p:nvPr/>
          </p:nvSpPr>
          <p:spPr bwMode="auto">
            <a:xfrm>
              <a:off x="422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4" name="Rectangle 212"/>
            <p:cNvSpPr>
              <a:spLocks noChangeArrowheads="1"/>
            </p:cNvSpPr>
            <p:nvPr/>
          </p:nvSpPr>
          <p:spPr bwMode="auto">
            <a:xfrm>
              <a:off x="4224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5" name="Rectangle 213"/>
            <p:cNvSpPr>
              <a:spLocks noChangeArrowheads="1"/>
            </p:cNvSpPr>
            <p:nvPr/>
          </p:nvSpPr>
          <p:spPr bwMode="auto">
            <a:xfrm>
              <a:off x="422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6" name="Rectangle 214"/>
            <p:cNvSpPr>
              <a:spLocks noChangeArrowheads="1"/>
            </p:cNvSpPr>
            <p:nvPr/>
          </p:nvSpPr>
          <p:spPr bwMode="auto">
            <a:xfrm>
              <a:off x="4224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7" name="Rectangle 215"/>
            <p:cNvSpPr>
              <a:spLocks noChangeArrowheads="1"/>
            </p:cNvSpPr>
            <p:nvPr/>
          </p:nvSpPr>
          <p:spPr bwMode="auto">
            <a:xfrm>
              <a:off x="422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8" name="Rectangle 216"/>
            <p:cNvSpPr>
              <a:spLocks noChangeArrowheads="1"/>
            </p:cNvSpPr>
            <p:nvPr/>
          </p:nvSpPr>
          <p:spPr bwMode="auto">
            <a:xfrm>
              <a:off x="4224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79" name="Rectangle 217"/>
            <p:cNvSpPr>
              <a:spLocks noChangeArrowheads="1"/>
            </p:cNvSpPr>
            <p:nvPr/>
          </p:nvSpPr>
          <p:spPr bwMode="auto">
            <a:xfrm>
              <a:off x="4224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0" name="Rectangle 218"/>
            <p:cNvSpPr>
              <a:spLocks noChangeArrowheads="1"/>
            </p:cNvSpPr>
            <p:nvPr/>
          </p:nvSpPr>
          <p:spPr bwMode="auto">
            <a:xfrm>
              <a:off x="4224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1" name="Rectangle 219"/>
            <p:cNvSpPr>
              <a:spLocks noChangeArrowheads="1"/>
            </p:cNvSpPr>
            <p:nvPr/>
          </p:nvSpPr>
          <p:spPr bwMode="auto">
            <a:xfrm>
              <a:off x="4416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2" name="Rectangle 220"/>
            <p:cNvSpPr>
              <a:spLocks noChangeArrowheads="1"/>
            </p:cNvSpPr>
            <p:nvPr/>
          </p:nvSpPr>
          <p:spPr bwMode="auto">
            <a:xfrm>
              <a:off x="441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3" name="Rectangle 221"/>
            <p:cNvSpPr>
              <a:spLocks noChangeArrowheads="1"/>
            </p:cNvSpPr>
            <p:nvPr/>
          </p:nvSpPr>
          <p:spPr bwMode="auto">
            <a:xfrm>
              <a:off x="4416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4" name="Rectangle 222"/>
            <p:cNvSpPr>
              <a:spLocks noChangeArrowheads="1"/>
            </p:cNvSpPr>
            <p:nvPr/>
          </p:nvSpPr>
          <p:spPr bwMode="auto">
            <a:xfrm>
              <a:off x="441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5" name="Rectangle 223"/>
            <p:cNvSpPr>
              <a:spLocks noChangeArrowheads="1"/>
            </p:cNvSpPr>
            <p:nvPr/>
          </p:nvSpPr>
          <p:spPr bwMode="auto">
            <a:xfrm>
              <a:off x="4416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6" name="Rectangle 224"/>
            <p:cNvSpPr>
              <a:spLocks noChangeArrowheads="1"/>
            </p:cNvSpPr>
            <p:nvPr/>
          </p:nvSpPr>
          <p:spPr bwMode="auto">
            <a:xfrm>
              <a:off x="441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7" name="Rectangle 225"/>
            <p:cNvSpPr>
              <a:spLocks noChangeArrowheads="1"/>
            </p:cNvSpPr>
            <p:nvPr/>
          </p:nvSpPr>
          <p:spPr bwMode="auto">
            <a:xfrm>
              <a:off x="4416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8" name="Rectangle 226"/>
            <p:cNvSpPr>
              <a:spLocks noChangeArrowheads="1"/>
            </p:cNvSpPr>
            <p:nvPr/>
          </p:nvSpPr>
          <p:spPr bwMode="auto">
            <a:xfrm>
              <a:off x="441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89" name="Rectangle 227"/>
            <p:cNvSpPr>
              <a:spLocks noChangeArrowheads="1"/>
            </p:cNvSpPr>
            <p:nvPr/>
          </p:nvSpPr>
          <p:spPr bwMode="auto">
            <a:xfrm>
              <a:off x="4416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0" name="Rectangle 228"/>
            <p:cNvSpPr>
              <a:spLocks noChangeArrowheads="1"/>
            </p:cNvSpPr>
            <p:nvPr/>
          </p:nvSpPr>
          <p:spPr bwMode="auto">
            <a:xfrm>
              <a:off x="441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1" name="Rectangle 229"/>
            <p:cNvSpPr>
              <a:spLocks noChangeArrowheads="1"/>
            </p:cNvSpPr>
            <p:nvPr/>
          </p:nvSpPr>
          <p:spPr bwMode="auto">
            <a:xfrm>
              <a:off x="4416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2" name="Rectangle 230"/>
            <p:cNvSpPr>
              <a:spLocks noChangeArrowheads="1"/>
            </p:cNvSpPr>
            <p:nvPr/>
          </p:nvSpPr>
          <p:spPr bwMode="auto">
            <a:xfrm>
              <a:off x="441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3" name="Rectangle 231"/>
            <p:cNvSpPr>
              <a:spLocks noChangeArrowheads="1"/>
            </p:cNvSpPr>
            <p:nvPr/>
          </p:nvSpPr>
          <p:spPr bwMode="auto">
            <a:xfrm>
              <a:off x="4416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4" name="Rectangle 232"/>
            <p:cNvSpPr>
              <a:spLocks noChangeArrowheads="1"/>
            </p:cNvSpPr>
            <p:nvPr/>
          </p:nvSpPr>
          <p:spPr bwMode="auto">
            <a:xfrm>
              <a:off x="4416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5" name="Rectangle 233"/>
            <p:cNvSpPr>
              <a:spLocks noChangeArrowheads="1"/>
            </p:cNvSpPr>
            <p:nvPr/>
          </p:nvSpPr>
          <p:spPr bwMode="auto">
            <a:xfrm>
              <a:off x="4416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6" name="Rectangle 234"/>
            <p:cNvSpPr>
              <a:spLocks noChangeArrowheads="1"/>
            </p:cNvSpPr>
            <p:nvPr/>
          </p:nvSpPr>
          <p:spPr bwMode="auto">
            <a:xfrm>
              <a:off x="4608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7" name="Rectangle 235"/>
            <p:cNvSpPr>
              <a:spLocks noChangeArrowheads="1"/>
            </p:cNvSpPr>
            <p:nvPr/>
          </p:nvSpPr>
          <p:spPr bwMode="auto">
            <a:xfrm>
              <a:off x="460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8" name="Rectangle 236"/>
            <p:cNvSpPr>
              <a:spLocks noChangeArrowheads="1"/>
            </p:cNvSpPr>
            <p:nvPr/>
          </p:nvSpPr>
          <p:spPr bwMode="auto">
            <a:xfrm>
              <a:off x="4608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899" name="Rectangle 237"/>
            <p:cNvSpPr>
              <a:spLocks noChangeArrowheads="1"/>
            </p:cNvSpPr>
            <p:nvPr/>
          </p:nvSpPr>
          <p:spPr bwMode="auto">
            <a:xfrm>
              <a:off x="460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0" name="Rectangle 238"/>
            <p:cNvSpPr>
              <a:spLocks noChangeArrowheads="1"/>
            </p:cNvSpPr>
            <p:nvPr/>
          </p:nvSpPr>
          <p:spPr bwMode="auto">
            <a:xfrm>
              <a:off x="4608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1" name="Rectangle 239"/>
            <p:cNvSpPr>
              <a:spLocks noChangeArrowheads="1"/>
            </p:cNvSpPr>
            <p:nvPr/>
          </p:nvSpPr>
          <p:spPr bwMode="auto">
            <a:xfrm>
              <a:off x="460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2" name="Rectangle 240"/>
            <p:cNvSpPr>
              <a:spLocks noChangeArrowheads="1"/>
            </p:cNvSpPr>
            <p:nvPr/>
          </p:nvSpPr>
          <p:spPr bwMode="auto">
            <a:xfrm>
              <a:off x="4608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3" name="Rectangle 241"/>
            <p:cNvSpPr>
              <a:spLocks noChangeArrowheads="1"/>
            </p:cNvSpPr>
            <p:nvPr/>
          </p:nvSpPr>
          <p:spPr bwMode="auto">
            <a:xfrm>
              <a:off x="460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4" name="Rectangle 242"/>
            <p:cNvSpPr>
              <a:spLocks noChangeArrowheads="1"/>
            </p:cNvSpPr>
            <p:nvPr/>
          </p:nvSpPr>
          <p:spPr bwMode="auto">
            <a:xfrm>
              <a:off x="4608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5" name="Rectangle 243"/>
            <p:cNvSpPr>
              <a:spLocks noChangeArrowheads="1"/>
            </p:cNvSpPr>
            <p:nvPr/>
          </p:nvSpPr>
          <p:spPr bwMode="auto">
            <a:xfrm>
              <a:off x="460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6" name="Rectangle 244"/>
            <p:cNvSpPr>
              <a:spLocks noChangeArrowheads="1"/>
            </p:cNvSpPr>
            <p:nvPr/>
          </p:nvSpPr>
          <p:spPr bwMode="auto">
            <a:xfrm>
              <a:off x="4608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7" name="Rectangle 245"/>
            <p:cNvSpPr>
              <a:spLocks noChangeArrowheads="1"/>
            </p:cNvSpPr>
            <p:nvPr/>
          </p:nvSpPr>
          <p:spPr bwMode="auto">
            <a:xfrm>
              <a:off x="460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8" name="Rectangle 246"/>
            <p:cNvSpPr>
              <a:spLocks noChangeArrowheads="1"/>
            </p:cNvSpPr>
            <p:nvPr/>
          </p:nvSpPr>
          <p:spPr bwMode="auto">
            <a:xfrm>
              <a:off x="4608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09" name="Rectangle 247"/>
            <p:cNvSpPr>
              <a:spLocks noChangeArrowheads="1"/>
            </p:cNvSpPr>
            <p:nvPr/>
          </p:nvSpPr>
          <p:spPr bwMode="auto">
            <a:xfrm>
              <a:off x="4608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10" name="Rectangle 248"/>
            <p:cNvSpPr>
              <a:spLocks noChangeArrowheads="1"/>
            </p:cNvSpPr>
            <p:nvPr/>
          </p:nvSpPr>
          <p:spPr bwMode="auto">
            <a:xfrm>
              <a:off x="4608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11" name="Rectangle 249"/>
            <p:cNvSpPr>
              <a:spLocks noChangeArrowheads="1"/>
            </p:cNvSpPr>
            <p:nvPr/>
          </p:nvSpPr>
          <p:spPr bwMode="auto">
            <a:xfrm>
              <a:off x="2496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2" name="Rectangle 250"/>
            <p:cNvSpPr>
              <a:spLocks noChangeArrowheads="1"/>
            </p:cNvSpPr>
            <p:nvPr/>
          </p:nvSpPr>
          <p:spPr bwMode="auto">
            <a:xfrm>
              <a:off x="2688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3" name="Rectangle 251"/>
            <p:cNvSpPr>
              <a:spLocks noChangeArrowheads="1"/>
            </p:cNvSpPr>
            <p:nvPr/>
          </p:nvSpPr>
          <p:spPr bwMode="auto">
            <a:xfrm>
              <a:off x="2880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4" name="Rectangle 252"/>
            <p:cNvSpPr>
              <a:spLocks noChangeArrowheads="1"/>
            </p:cNvSpPr>
            <p:nvPr/>
          </p:nvSpPr>
          <p:spPr bwMode="auto">
            <a:xfrm>
              <a:off x="3072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5" name="Rectangle 253"/>
            <p:cNvSpPr>
              <a:spLocks noChangeArrowheads="1"/>
            </p:cNvSpPr>
            <p:nvPr/>
          </p:nvSpPr>
          <p:spPr bwMode="auto">
            <a:xfrm>
              <a:off x="3264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4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6" name="Rectangle 254"/>
            <p:cNvSpPr>
              <a:spLocks noChangeArrowheads="1"/>
            </p:cNvSpPr>
            <p:nvPr/>
          </p:nvSpPr>
          <p:spPr bwMode="auto">
            <a:xfrm>
              <a:off x="3456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5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7" name="Rectangle 255"/>
            <p:cNvSpPr>
              <a:spLocks noChangeArrowheads="1"/>
            </p:cNvSpPr>
            <p:nvPr/>
          </p:nvSpPr>
          <p:spPr bwMode="auto">
            <a:xfrm>
              <a:off x="3648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6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8" name="Rectangle 256"/>
            <p:cNvSpPr>
              <a:spLocks noChangeArrowheads="1"/>
            </p:cNvSpPr>
            <p:nvPr/>
          </p:nvSpPr>
          <p:spPr bwMode="auto">
            <a:xfrm>
              <a:off x="3840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7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19" name="Rectangle 257"/>
            <p:cNvSpPr>
              <a:spLocks noChangeArrowheads="1"/>
            </p:cNvSpPr>
            <p:nvPr/>
          </p:nvSpPr>
          <p:spPr bwMode="auto">
            <a:xfrm>
              <a:off x="4032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>
                  <a:latin typeface="Courier" charset="0"/>
                </a:rPr>
                <a:t>8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20" name="Rectangle 258"/>
            <p:cNvSpPr>
              <a:spLocks noChangeArrowheads="1"/>
            </p:cNvSpPr>
            <p:nvPr/>
          </p:nvSpPr>
          <p:spPr bwMode="auto">
            <a:xfrm>
              <a:off x="4224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9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21" name="Rectangle 259"/>
            <p:cNvSpPr>
              <a:spLocks noChangeArrowheads="1"/>
            </p:cNvSpPr>
            <p:nvPr/>
          </p:nvSpPr>
          <p:spPr bwMode="auto">
            <a:xfrm>
              <a:off x="4416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10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22" name="Rectangle 260"/>
            <p:cNvSpPr>
              <a:spLocks noChangeArrowheads="1"/>
            </p:cNvSpPr>
            <p:nvPr/>
          </p:nvSpPr>
          <p:spPr bwMode="auto">
            <a:xfrm>
              <a:off x="4608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11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23" name="Rectangle 261"/>
            <p:cNvSpPr>
              <a:spLocks noChangeArrowheads="1"/>
            </p:cNvSpPr>
            <p:nvPr/>
          </p:nvSpPr>
          <p:spPr bwMode="auto">
            <a:xfrm>
              <a:off x="4800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4" name="Rectangle 262"/>
            <p:cNvSpPr>
              <a:spLocks noChangeArrowheads="1"/>
            </p:cNvSpPr>
            <p:nvPr/>
          </p:nvSpPr>
          <p:spPr bwMode="auto">
            <a:xfrm>
              <a:off x="4800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5" name="Rectangle 263"/>
            <p:cNvSpPr>
              <a:spLocks noChangeArrowheads="1"/>
            </p:cNvSpPr>
            <p:nvPr/>
          </p:nvSpPr>
          <p:spPr bwMode="auto">
            <a:xfrm>
              <a:off x="4800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6" name="Rectangle 264"/>
            <p:cNvSpPr>
              <a:spLocks noChangeArrowheads="1"/>
            </p:cNvSpPr>
            <p:nvPr/>
          </p:nvSpPr>
          <p:spPr bwMode="auto">
            <a:xfrm>
              <a:off x="4800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7" name="Rectangle 265"/>
            <p:cNvSpPr>
              <a:spLocks noChangeArrowheads="1"/>
            </p:cNvSpPr>
            <p:nvPr/>
          </p:nvSpPr>
          <p:spPr bwMode="auto">
            <a:xfrm>
              <a:off x="4800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8" name="Rectangle 266"/>
            <p:cNvSpPr>
              <a:spLocks noChangeArrowheads="1"/>
            </p:cNvSpPr>
            <p:nvPr/>
          </p:nvSpPr>
          <p:spPr bwMode="auto">
            <a:xfrm>
              <a:off x="4800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29" name="Rectangle 267"/>
            <p:cNvSpPr>
              <a:spLocks noChangeArrowheads="1"/>
            </p:cNvSpPr>
            <p:nvPr/>
          </p:nvSpPr>
          <p:spPr bwMode="auto">
            <a:xfrm>
              <a:off x="4800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0" name="Rectangle 268"/>
            <p:cNvSpPr>
              <a:spLocks noChangeArrowheads="1"/>
            </p:cNvSpPr>
            <p:nvPr/>
          </p:nvSpPr>
          <p:spPr bwMode="auto">
            <a:xfrm>
              <a:off x="4800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1" name="Rectangle 269"/>
            <p:cNvSpPr>
              <a:spLocks noChangeArrowheads="1"/>
            </p:cNvSpPr>
            <p:nvPr/>
          </p:nvSpPr>
          <p:spPr bwMode="auto">
            <a:xfrm>
              <a:off x="4800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2" name="Rectangle 270"/>
            <p:cNvSpPr>
              <a:spLocks noChangeArrowheads="1"/>
            </p:cNvSpPr>
            <p:nvPr/>
          </p:nvSpPr>
          <p:spPr bwMode="auto">
            <a:xfrm>
              <a:off x="4800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3" name="Rectangle 271"/>
            <p:cNvSpPr>
              <a:spLocks noChangeArrowheads="1"/>
            </p:cNvSpPr>
            <p:nvPr/>
          </p:nvSpPr>
          <p:spPr bwMode="auto">
            <a:xfrm>
              <a:off x="4800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4" name="Rectangle 272"/>
            <p:cNvSpPr>
              <a:spLocks noChangeArrowheads="1"/>
            </p:cNvSpPr>
            <p:nvPr/>
          </p:nvSpPr>
          <p:spPr bwMode="auto">
            <a:xfrm>
              <a:off x="4800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5" name="Rectangle 273"/>
            <p:cNvSpPr>
              <a:spLocks noChangeArrowheads="1"/>
            </p:cNvSpPr>
            <p:nvPr/>
          </p:nvSpPr>
          <p:spPr bwMode="auto">
            <a:xfrm>
              <a:off x="4800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6" name="Rectangle 274"/>
            <p:cNvSpPr>
              <a:spLocks noChangeArrowheads="1"/>
            </p:cNvSpPr>
            <p:nvPr/>
          </p:nvSpPr>
          <p:spPr bwMode="auto">
            <a:xfrm>
              <a:off x="4800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7" name="Rectangle 275"/>
            <p:cNvSpPr>
              <a:spLocks noChangeArrowheads="1"/>
            </p:cNvSpPr>
            <p:nvPr/>
          </p:nvSpPr>
          <p:spPr bwMode="auto">
            <a:xfrm>
              <a:off x="4800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8" name="Rectangle 276"/>
            <p:cNvSpPr>
              <a:spLocks noChangeArrowheads="1"/>
            </p:cNvSpPr>
            <p:nvPr/>
          </p:nvSpPr>
          <p:spPr bwMode="auto">
            <a:xfrm>
              <a:off x="4992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39" name="Rectangle 277"/>
            <p:cNvSpPr>
              <a:spLocks noChangeArrowheads="1"/>
            </p:cNvSpPr>
            <p:nvPr/>
          </p:nvSpPr>
          <p:spPr bwMode="auto">
            <a:xfrm>
              <a:off x="499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0" name="Rectangle 278"/>
            <p:cNvSpPr>
              <a:spLocks noChangeArrowheads="1"/>
            </p:cNvSpPr>
            <p:nvPr/>
          </p:nvSpPr>
          <p:spPr bwMode="auto">
            <a:xfrm>
              <a:off x="4992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1" name="Rectangle 279"/>
            <p:cNvSpPr>
              <a:spLocks noChangeArrowheads="1"/>
            </p:cNvSpPr>
            <p:nvPr/>
          </p:nvSpPr>
          <p:spPr bwMode="auto">
            <a:xfrm>
              <a:off x="499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2" name="Rectangle 280"/>
            <p:cNvSpPr>
              <a:spLocks noChangeArrowheads="1"/>
            </p:cNvSpPr>
            <p:nvPr/>
          </p:nvSpPr>
          <p:spPr bwMode="auto">
            <a:xfrm>
              <a:off x="4992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3" name="Rectangle 281"/>
            <p:cNvSpPr>
              <a:spLocks noChangeArrowheads="1"/>
            </p:cNvSpPr>
            <p:nvPr/>
          </p:nvSpPr>
          <p:spPr bwMode="auto">
            <a:xfrm>
              <a:off x="499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4" name="Rectangle 282"/>
            <p:cNvSpPr>
              <a:spLocks noChangeArrowheads="1"/>
            </p:cNvSpPr>
            <p:nvPr/>
          </p:nvSpPr>
          <p:spPr bwMode="auto">
            <a:xfrm>
              <a:off x="4992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5" name="Rectangle 283"/>
            <p:cNvSpPr>
              <a:spLocks noChangeArrowheads="1"/>
            </p:cNvSpPr>
            <p:nvPr/>
          </p:nvSpPr>
          <p:spPr bwMode="auto">
            <a:xfrm>
              <a:off x="499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6" name="Rectangle 284"/>
            <p:cNvSpPr>
              <a:spLocks noChangeArrowheads="1"/>
            </p:cNvSpPr>
            <p:nvPr/>
          </p:nvSpPr>
          <p:spPr bwMode="auto">
            <a:xfrm>
              <a:off x="4992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7" name="Rectangle 285"/>
            <p:cNvSpPr>
              <a:spLocks noChangeArrowheads="1"/>
            </p:cNvSpPr>
            <p:nvPr/>
          </p:nvSpPr>
          <p:spPr bwMode="auto">
            <a:xfrm>
              <a:off x="499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8" name="Rectangle 286"/>
            <p:cNvSpPr>
              <a:spLocks noChangeArrowheads="1"/>
            </p:cNvSpPr>
            <p:nvPr/>
          </p:nvSpPr>
          <p:spPr bwMode="auto">
            <a:xfrm>
              <a:off x="4992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49" name="Rectangle 287"/>
            <p:cNvSpPr>
              <a:spLocks noChangeArrowheads="1"/>
            </p:cNvSpPr>
            <p:nvPr/>
          </p:nvSpPr>
          <p:spPr bwMode="auto">
            <a:xfrm>
              <a:off x="499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0" name="Rectangle 288"/>
            <p:cNvSpPr>
              <a:spLocks noChangeArrowheads="1"/>
            </p:cNvSpPr>
            <p:nvPr/>
          </p:nvSpPr>
          <p:spPr bwMode="auto">
            <a:xfrm>
              <a:off x="4992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1" name="Rectangle 289"/>
            <p:cNvSpPr>
              <a:spLocks noChangeArrowheads="1"/>
            </p:cNvSpPr>
            <p:nvPr/>
          </p:nvSpPr>
          <p:spPr bwMode="auto">
            <a:xfrm>
              <a:off x="4992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2" name="Rectangle 290"/>
            <p:cNvSpPr>
              <a:spLocks noChangeArrowheads="1"/>
            </p:cNvSpPr>
            <p:nvPr/>
          </p:nvSpPr>
          <p:spPr bwMode="auto">
            <a:xfrm>
              <a:off x="4992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3" name="Rectangle 291"/>
            <p:cNvSpPr>
              <a:spLocks noChangeArrowheads="1"/>
            </p:cNvSpPr>
            <p:nvPr/>
          </p:nvSpPr>
          <p:spPr bwMode="auto">
            <a:xfrm>
              <a:off x="4800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12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54" name="Rectangle 292"/>
            <p:cNvSpPr>
              <a:spLocks noChangeArrowheads="1"/>
            </p:cNvSpPr>
            <p:nvPr/>
          </p:nvSpPr>
          <p:spPr bwMode="auto">
            <a:xfrm>
              <a:off x="4992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r>
                <a:rPr lang="en-US" sz="1000" b="1" dirty="0" smtClean="0">
                  <a:latin typeface="Courier" charset="0"/>
                </a:rPr>
                <a:t>13</a:t>
              </a:r>
              <a:endParaRPr lang="en-US" sz="2000" dirty="0">
                <a:latin typeface="Courier" charset="0"/>
              </a:endParaRPr>
            </a:p>
          </p:txBody>
        </p:sp>
        <p:sp>
          <p:nvSpPr>
            <p:cNvPr id="109955" name="Rectangle 293"/>
            <p:cNvSpPr>
              <a:spLocks noChangeArrowheads="1"/>
            </p:cNvSpPr>
            <p:nvPr/>
          </p:nvSpPr>
          <p:spPr bwMode="auto">
            <a:xfrm>
              <a:off x="5184" y="12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6" name="Rectangle 294"/>
            <p:cNvSpPr>
              <a:spLocks noChangeArrowheads="1"/>
            </p:cNvSpPr>
            <p:nvPr/>
          </p:nvSpPr>
          <p:spPr bwMode="auto">
            <a:xfrm>
              <a:off x="518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7" name="Rectangle 295"/>
            <p:cNvSpPr>
              <a:spLocks noChangeArrowheads="1"/>
            </p:cNvSpPr>
            <p:nvPr/>
          </p:nvSpPr>
          <p:spPr bwMode="auto">
            <a:xfrm>
              <a:off x="5184" y="15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8" name="Rectangle 296"/>
            <p:cNvSpPr>
              <a:spLocks noChangeArrowheads="1"/>
            </p:cNvSpPr>
            <p:nvPr/>
          </p:nvSpPr>
          <p:spPr bwMode="auto">
            <a:xfrm>
              <a:off x="518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59" name="Rectangle 297"/>
            <p:cNvSpPr>
              <a:spLocks noChangeArrowheads="1"/>
            </p:cNvSpPr>
            <p:nvPr/>
          </p:nvSpPr>
          <p:spPr bwMode="auto">
            <a:xfrm>
              <a:off x="5184" y="182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0" name="Rectangle 298"/>
            <p:cNvSpPr>
              <a:spLocks noChangeArrowheads="1"/>
            </p:cNvSpPr>
            <p:nvPr/>
          </p:nvSpPr>
          <p:spPr bwMode="auto">
            <a:xfrm>
              <a:off x="518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1" name="Rectangle 299"/>
            <p:cNvSpPr>
              <a:spLocks noChangeArrowheads="1"/>
            </p:cNvSpPr>
            <p:nvPr/>
          </p:nvSpPr>
          <p:spPr bwMode="auto">
            <a:xfrm>
              <a:off x="5184" y="211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2" name="Rectangl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3" name="Rectangle 301"/>
            <p:cNvSpPr>
              <a:spLocks noChangeArrowheads="1"/>
            </p:cNvSpPr>
            <p:nvPr/>
          </p:nvSpPr>
          <p:spPr bwMode="auto">
            <a:xfrm>
              <a:off x="5184" y="240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4" name="Rectangle 302"/>
            <p:cNvSpPr>
              <a:spLocks noChangeArrowheads="1"/>
            </p:cNvSpPr>
            <p:nvPr/>
          </p:nvSpPr>
          <p:spPr bwMode="auto">
            <a:xfrm>
              <a:off x="518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5" name="Rectangle 303"/>
            <p:cNvSpPr>
              <a:spLocks noChangeArrowheads="1"/>
            </p:cNvSpPr>
            <p:nvPr/>
          </p:nvSpPr>
          <p:spPr bwMode="auto">
            <a:xfrm>
              <a:off x="5184" y="268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6" name="Rectangle 304"/>
            <p:cNvSpPr>
              <a:spLocks noChangeArrowheads="1"/>
            </p:cNvSpPr>
            <p:nvPr/>
          </p:nvSpPr>
          <p:spPr bwMode="auto">
            <a:xfrm>
              <a:off x="518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7" name="Rectangle 305"/>
            <p:cNvSpPr>
              <a:spLocks noChangeArrowheads="1"/>
            </p:cNvSpPr>
            <p:nvPr/>
          </p:nvSpPr>
          <p:spPr bwMode="auto">
            <a:xfrm>
              <a:off x="5184" y="297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8" name="Rectangle 306"/>
            <p:cNvSpPr>
              <a:spLocks noChangeArrowheads="1"/>
            </p:cNvSpPr>
            <p:nvPr/>
          </p:nvSpPr>
          <p:spPr bwMode="auto">
            <a:xfrm>
              <a:off x="5184" y="312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69" name="Rectangle 307"/>
            <p:cNvSpPr>
              <a:spLocks noChangeArrowheads="1"/>
            </p:cNvSpPr>
            <p:nvPr/>
          </p:nvSpPr>
          <p:spPr bwMode="auto">
            <a:xfrm>
              <a:off x="5184" y="326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  <p:sp>
          <p:nvSpPr>
            <p:cNvPr id="109970" name="Rectangle 308"/>
            <p:cNvSpPr>
              <a:spLocks noChangeArrowheads="1"/>
            </p:cNvSpPr>
            <p:nvPr/>
          </p:nvSpPr>
          <p:spPr bwMode="auto">
            <a:xfrm>
              <a:off x="5184" y="340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>
                <a:spcBef>
                  <a:spcPct val="20000"/>
                </a:spcBef>
              </a:pPr>
              <a:endParaRPr lang="en-US" sz="2000">
                <a:latin typeface="Courier" charset="0"/>
              </a:endParaRPr>
            </a:p>
          </p:txBody>
        </p:sp>
      </p:grpSp>
      <p:grpSp>
        <p:nvGrpSpPr>
          <p:cNvPr id="3" name="Group 309"/>
          <p:cNvGrpSpPr>
            <a:grpSpLocks/>
          </p:cNvGrpSpPr>
          <p:nvPr/>
        </p:nvGrpSpPr>
        <p:grpSpPr bwMode="auto">
          <a:xfrm>
            <a:off x="3962400" y="2209800"/>
            <a:ext cx="4267200" cy="3200400"/>
            <a:chOff x="2496" y="1392"/>
            <a:chExt cx="2688" cy="2016"/>
          </a:xfrm>
        </p:grpSpPr>
        <p:sp>
          <p:nvSpPr>
            <p:cNvPr id="109652" name="Rectangle 310"/>
            <p:cNvSpPr>
              <a:spLocks noChangeArrowheads="1"/>
            </p:cNvSpPr>
            <p:nvPr/>
          </p:nvSpPr>
          <p:spPr bwMode="auto">
            <a:xfrm>
              <a:off x="2496" y="3264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3" name="Rectangle 311"/>
            <p:cNvSpPr>
              <a:spLocks noChangeArrowheads="1"/>
            </p:cNvSpPr>
            <p:nvPr/>
          </p:nvSpPr>
          <p:spPr bwMode="auto">
            <a:xfrm>
              <a:off x="2688" y="3120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4" name="Rectangle 312"/>
            <p:cNvSpPr>
              <a:spLocks noChangeArrowheads="1"/>
            </p:cNvSpPr>
            <p:nvPr/>
          </p:nvSpPr>
          <p:spPr bwMode="auto">
            <a:xfrm>
              <a:off x="2880" y="2976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5" name="Rectangle 313"/>
            <p:cNvSpPr>
              <a:spLocks noChangeArrowheads="1"/>
            </p:cNvSpPr>
            <p:nvPr/>
          </p:nvSpPr>
          <p:spPr bwMode="auto">
            <a:xfrm>
              <a:off x="3072" y="2832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6" name="Rectangle 314"/>
            <p:cNvSpPr>
              <a:spLocks noChangeArrowheads="1"/>
            </p:cNvSpPr>
            <p:nvPr/>
          </p:nvSpPr>
          <p:spPr bwMode="auto">
            <a:xfrm>
              <a:off x="3264" y="2688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7" name="Rectangle 315"/>
            <p:cNvSpPr>
              <a:spLocks noChangeArrowheads="1"/>
            </p:cNvSpPr>
            <p:nvPr/>
          </p:nvSpPr>
          <p:spPr bwMode="auto">
            <a:xfrm>
              <a:off x="3456" y="2544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8" name="Rectangle 316"/>
            <p:cNvSpPr>
              <a:spLocks noChangeArrowheads="1"/>
            </p:cNvSpPr>
            <p:nvPr/>
          </p:nvSpPr>
          <p:spPr bwMode="auto">
            <a:xfrm>
              <a:off x="3648" y="2400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59" name="Rectangle 317"/>
            <p:cNvSpPr>
              <a:spLocks noChangeArrowheads="1"/>
            </p:cNvSpPr>
            <p:nvPr/>
          </p:nvSpPr>
          <p:spPr bwMode="auto">
            <a:xfrm>
              <a:off x="3840" y="2256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0" name="Rectangle 318"/>
            <p:cNvSpPr>
              <a:spLocks noChangeArrowheads="1"/>
            </p:cNvSpPr>
            <p:nvPr/>
          </p:nvSpPr>
          <p:spPr bwMode="auto">
            <a:xfrm>
              <a:off x="4032" y="2112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1" name="Rectangle 319"/>
            <p:cNvSpPr>
              <a:spLocks noChangeArrowheads="1"/>
            </p:cNvSpPr>
            <p:nvPr/>
          </p:nvSpPr>
          <p:spPr bwMode="auto">
            <a:xfrm>
              <a:off x="4224" y="1968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2" name="Rectangle 320"/>
            <p:cNvSpPr>
              <a:spLocks noChangeArrowheads="1"/>
            </p:cNvSpPr>
            <p:nvPr/>
          </p:nvSpPr>
          <p:spPr bwMode="auto">
            <a:xfrm>
              <a:off x="4416" y="1824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3" name="Rectangle 321"/>
            <p:cNvSpPr>
              <a:spLocks noChangeArrowheads="1"/>
            </p:cNvSpPr>
            <p:nvPr/>
          </p:nvSpPr>
          <p:spPr bwMode="auto">
            <a:xfrm>
              <a:off x="4608" y="1680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4" name="Rectangle 322"/>
            <p:cNvSpPr>
              <a:spLocks noChangeArrowheads="1"/>
            </p:cNvSpPr>
            <p:nvPr/>
          </p:nvSpPr>
          <p:spPr bwMode="auto">
            <a:xfrm>
              <a:off x="4800" y="1536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665" name="Rectangle 323"/>
            <p:cNvSpPr>
              <a:spLocks noChangeArrowheads="1"/>
            </p:cNvSpPr>
            <p:nvPr/>
          </p:nvSpPr>
          <p:spPr bwMode="auto">
            <a:xfrm>
              <a:off x="4992" y="1392"/>
              <a:ext cx="192" cy="1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</p:grpSp>
      <p:grpSp>
        <p:nvGrpSpPr>
          <p:cNvPr id="4" name="Group 324"/>
          <p:cNvGrpSpPr>
            <a:grpSpLocks/>
          </p:cNvGrpSpPr>
          <p:nvPr/>
        </p:nvGrpSpPr>
        <p:grpSpPr bwMode="auto">
          <a:xfrm>
            <a:off x="609600" y="4495800"/>
            <a:ext cx="4572000" cy="914400"/>
            <a:chOff x="384" y="2832"/>
            <a:chExt cx="2880" cy="576"/>
          </a:xfrm>
        </p:grpSpPr>
        <p:grpSp>
          <p:nvGrpSpPr>
            <p:cNvPr id="5" name="Group 325"/>
            <p:cNvGrpSpPr>
              <a:grpSpLocks/>
            </p:cNvGrpSpPr>
            <p:nvPr/>
          </p:nvGrpSpPr>
          <p:grpSpPr bwMode="auto">
            <a:xfrm>
              <a:off x="2496" y="2832"/>
              <a:ext cx="768" cy="576"/>
              <a:chOff x="2496" y="2832"/>
              <a:chExt cx="768" cy="576"/>
            </a:xfrm>
          </p:grpSpPr>
          <p:grpSp>
            <p:nvGrpSpPr>
              <p:cNvPr id="6" name="Group 326"/>
              <p:cNvGrpSpPr>
                <a:grpSpLocks/>
              </p:cNvGrpSpPr>
              <p:nvPr/>
            </p:nvGrpSpPr>
            <p:grpSpPr bwMode="auto">
              <a:xfrm>
                <a:off x="2496" y="2832"/>
                <a:ext cx="192" cy="576"/>
                <a:chOff x="2016" y="2592"/>
                <a:chExt cx="192" cy="576"/>
              </a:xfrm>
            </p:grpSpPr>
            <p:sp>
              <p:nvSpPr>
                <p:cNvPr id="109648" name="Rectangle 327"/>
                <p:cNvSpPr>
                  <a:spLocks noChangeArrowheads="1"/>
                </p:cNvSpPr>
                <p:nvPr/>
              </p:nvSpPr>
              <p:spPr bwMode="auto">
                <a:xfrm>
                  <a:off x="2016" y="3024"/>
                  <a:ext cx="192" cy="144"/>
                </a:xfrm>
                <a:prstGeom prst="rect">
                  <a:avLst/>
                </a:prstGeom>
                <a:solidFill>
                  <a:srgbClr val="FF0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49" name="Rectangle 328"/>
                <p:cNvSpPr>
                  <a:spLocks noChangeArrowheads="1"/>
                </p:cNvSpPr>
                <p:nvPr/>
              </p:nvSpPr>
              <p:spPr bwMode="auto">
                <a:xfrm>
                  <a:off x="2016" y="2880"/>
                  <a:ext cx="192" cy="144"/>
                </a:xfrm>
                <a:prstGeom prst="rect">
                  <a:avLst/>
                </a:prstGeom>
                <a:solidFill>
                  <a:srgbClr val="FF0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50" name="Rectangle 329"/>
                <p:cNvSpPr>
                  <a:spLocks noChangeArrowheads="1"/>
                </p:cNvSpPr>
                <p:nvPr/>
              </p:nvSpPr>
              <p:spPr bwMode="auto">
                <a:xfrm>
                  <a:off x="2016" y="2592"/>
                  <a:ext cx="192" cy="144"/>
                </a:xfrm>
                <a:prstGeom prst="rect">
                  <a:avLst/>
                </a:prstGeom>
                <a:solidFill>
                  <a:srgbClr val="FF0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51" name="Rectangle 330"/>
                <p:cNvSpPr>
                  <a:spLocks noChangeArrowheads="1"/>
                </p:cNvSpPr>
                <p:nvPr/>
              </p:nvSpPr>
              <p:spPr bwMode="auto">
                <a:xfrm>
                  <a:off x="2016" y="2736"/>
                  <a:ext cx="192" cy="144"/>
                </a:xfrm>
                <a:prstGeom prst="rect">
                  <a:avLst/>
                </a:prstGeom>
                <a:solidFill>
                  <a:srgbClr val="FF0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  <p:grpSp>
            <p:nvGrpSpPr>
              <p:cNvPr id="7" name="Group 331"/>
              <p:cNvGrpSpPr>
                <a:grpSpLocks/>
              </p:cNvGrpSpPr>
              <p:nvPr/>
            </p:nvGrpSpPr>
            <p:grpSpPr bwMode="auto">
              <a:xfrm>
                <a:off x="2688" y="2832"/>
                <a:ext cx="576" cy="432"/>
                <a:chOff x="2688" y="2832"/>
                <a:chExt cx="576" cy="432"/>
              </a:xfrm>
            </p:grpSpPr>
            <p:sp>
              <p:nvSpPr>
                <p:cNvPr id="109645" name="Rectangle 332"/>
                <p:cNvSpPr>
                  <a:spLocks noChangeArrowheads="1"/>
                </p:cNvSpPr>
                <p:nvPr/>
              </p:nvSpPr>
              <p:spPr bwMode="auto">
                <a:xfrm>
                  <a:off x="2688" y="3120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46" name="Rectangle 333"/>
                <p:cNvSpPr>
                  <a:spLocks noChangeArrowheads="1"/>
                </p:cNvSpPr>
                <p:nvPr/>
              </p:nvSpPr>
              <p:spPr bwMode="auto">
                <a:xfrm>
                  <a:off x="2880" y="2976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47" name="Rectangle 334"/>
                <p:cNvSpPr>
                  <a:spLocks noChangeArrowheads="1"/>
                </p:cNvSpPr>
                <p:nvPr/>
              </p:nvSpPr>
              <p:spPr bwMode="auto">
                <a:xfrm>
                  <a:off x="3072" y="2832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</p:grpSp>
        <p:grpSp>
          <p:nvGrpSpPr>
            <p:cNvPr id="8" name="Group 335"/>
            <p:cNvGrpSpPr>
              <a:grpSpLocks/>
            </p:cNvGrpSpPr>
            <p:nvPr/>
          </p:nvGrpSpPr>
          <p:grpSpPr bwMode="auto">
            <a:xfrm>
              <a:off x="384" y="2832"/>
              <a:ext cx="240" cy="576"/>
              <a:chOff x="384" y="2832"/>
              <a:chExt cx="240" cy="576"/>
            </a:xfrm>
          </p:grpSpPr>
          <p:sp>
            <p:nvSpPr>
              <p:cNvPr id="109639" name="Rectangle 336"/>
              <p:cNvSpPr>
                <a:spLocks noChangeArrowheads="1"/>
              </p:cNvSpPr>
              <p:nvPr/>
            </p:nvSpPr>
            <p:spPr bwMode="auto">
              <a:xfrm>
                <a:off x="384" y="3264"/>
                <a:ext cx="240" cy="144"/>
              </a:xfrm>
              <a:prstGeom prst="rect">
                <a:avLst/>
              </a:prstGeom>
              <a:solidFill>
                <a:srgbClr val="FF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0</a:t>
                </a:r>
                <a:endParaRPr lang="en-US" sz="1000" b="1" dirty="0"/>
              </a:p>
            </p:txBody>
          </p:sp>
          <p:sp>
            <p:nvSpPr>
              <p:cNvPr id="109640" name="Rectangle 337"/>
              <p:cNvSpPr>
                <a:spLocks noChangeArrowheads="1"/>
              </p:cNvSpPr>
              <p:nvPr/>
            </p:nvSpPr>
            <p:spPr bwMode="auto">
              <a:xfrm>
                <a:off x="384" y="3120"/>
                <a:ext cx="240" cy="144"/>
              </a:xfrm>
              <a:prstGeom prst="rect">
                <a:avLst/>
              </a:prstGeom>
              <a:solidFill>
                <a:srgbClr val="FF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1</a:t>
                </a:r>
                <a:endParaRPr lang="en-US" sz="1000" b="1" dirty="0"/>
              </a:p>
            </p:txBody>
          </p:sp>
          <p:sp>
            <p:nvSpPr>
              <p:cNvPr id="109641" name="Rectangle 338"/>
              <p:cNvSpPr>
                <a:spLocks noChangeArrowheads="1"/>
              </p:cNvSpPr>
              <p:nvPr/>
            </p:nvSpPr>
            <p:spPr bwMode="auto">
              <a:xfrm>
                <a:off x="384" y="2976"/>
                <a:ext cx="240" cy="144"/>
              </a:xfrm>
              <a:prstGeom prst="rect">
                <a:avLst/>
              </a:prstGeom>
              <a:solidFill>
                <a:srgbClr val="FF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2</a:t>
                </a:r>
                <a:endParaRPr lang="en-US" sz="1000" b="1" dirty="0"/>
              </a:p>
            </p:txBody>
          </p:sp>
          <p:sp>
            <p:nvSpPr>
              <p:cNvPr id="109642" name="Rectangle 339"/>
              <p:cNvSpPr>
                <a:spLocks noChangeArrowheads="1"/>
              </p:cNvSpPr>
              <p:nvPr/>
            </p:nvSpPr>
            <p:spPr bwMode="auto">
              <a:xfrm>
                <a:off x="384" y="2832"/>
                <a:ext cx="240" cy="144"/>
              </a:xfrm>
              <a:prstGeom prst="rect">
                <a:avLst/>
              </a:prstGeom>
              <a:solidFill>
                <a:srgbClr val="FF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3</a:t>
                </a:r>
                <a:endParaRPr lang="en-US" sz="1000" b="1" dirty="0"/>
              </a:p>
            </p:txBody>
          </p:sp>
        </p:grpSp>
      </p:grpSp>
      <p:grpSp>
        <p:nvGrpSpPr>
          <p:cNvPr id="9" name="Group 340"/>
          <p:cNvGrpSpPr>
            <a:grpSpLocks/>
          </p:cNvGrpSpPr>
          <p:nvPr/>
        </p:nvGrpSpPr>
        <p:grpSpPr bwMode="auto">
          <a:xfrm>
            <a:off x="609600" y="2438400"/>
            <a:ext cx="7315200" cy="228600"/>
            <a:chOff x="384" y="1536"/>
            <a:chExt cx="4608" cy="144"/>
          </a:xfrm>
        </p:grpSpPr>
        <p:grpSp>
          <p:nvGrpSpPr>
            <p:cNvPr id="10" name="Group 341"/>
            <p:cNvGrpSpPr>
              <a:grpSpLocks/>
            </p:cNvGrpSpPr>
            <p:nvPr/>
          </p:nvGrpSpPr>
          <p:grpSpPr bwMode="auto">
            <a:xfrm>
              <a:off x="3264" y="1536"/>
              <a:ext cx="1728" cy="144"/>
              <a:chOff x="3264" y="1536"/>
              <a:chExt cx="1728" cy="144"/>
            </a:xfrm>
          </p:grpSpPr>
          <p:sp>
            <p:nvSpPr>
              <p:cNvPr id="109635" name="Rectangle 342"/>
              <p:cNvSpPr>
                <a:spLocks noChangeArrowheads="1"/>
              </p:cNvSpPr>
              <p:nvPr/>
            </p:nvSpPr>
            <p:spPr bwMode="auto">
              <a:xfrm>
                <a:off x="3264" y="1536"/>
                <a:ext cx="192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sp>
            <p:nvSpPr>
              <p:cNvPr id="109636" name="Rectangle 343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192" cy="144"/>
              </a:xfrm>
              <a:prstGeom prst="rect">
                <a:avLst/>
              </a:prstGeom>
              <a:solidFill>
                <a:srgbClr val="B3B3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</p:grpSp>
        <p:sp>
          <p:nvSpPr>
            <p:cNvPr id="109634" name="Rectangle 344"/>
            <p:cNvSpPr>
              <a:spLocks noChangeArrowheads="1"/>
            </p:cNvSpPr>
            <p:nvPr/>
          </p:nvSpPr>
          <p:spPr bwMode="auto">
            <a:xfrm>
              <a:off x="384" y="1536"/>
              <a:ext cx="240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defTabSz="914400" eaLnBrk="0" hangingPunct="0"/>
              <a:r>
                <a:rPr lang="en-US" sz="1000" b="1" dirty="0" smtClean="0">
                  <a:latin typeface="Courier" charset="0"/>
                </a:rPr>
                <a:t>12</a:t>
              </a:r>
              <a:endParaRPr lang="en-US" sz="1000" b="1" dirty="0"/>
            </a:p>
          </p:txBody>
        </p:sp>
      </p:grpSp>
      <p:grpSp>
        <p:nvGrpSpPr>
          <p:cNvPr id="11" name="Group 345"/>
          <p:cNvGrpSpPr>
            <a:grpSpLocks/>
          </p:cNvGrpSpPr>
          <p:nvPr/>
        </p:nvGrpSpPr>
        <p:grpSpPr bwMode="auto">
          <a:xfrm>
            <a:off x="609600" y="3124200"/>
            <a:ext cx="6400800" cy="1371600"/>
            <a:chOff x="384" y="1968"/>
            <a:chExt cx="4032" cy="864"/>
          </a:xfrm>
        </p:grpSpPr>
        <p:grpSp>
          <p:nvGrpSpPr>
            <p:cNvPr id="12" name="Group 346"/>
            <p:cNvGrpSpPr>
              <a:grpSpLocks/>
            </p:cNvGrpSpPr>
            <p:nvPr/>
          </p:nvGrpSpPr>
          <p:grpSpPr bwMode="auto">
            <a:xfrm>
              <a:off x="2688" y="1968"/>
              <a:ext cx="1728" cy="864"/>
              <a:chOff x="2688" y="1968"/>
              <a:chExt cx="1728" cy="864"/>
            </a:xfrm>
          </p:grpSpPr>
          <p:grpSp>
            <p:nvGrpSpPr>
              <p:cNvPr id="13" name="Group 347"/>
              <p:cNvGrpSpPr>
                <a:grpSpLocks/>
              </p:cNvGrpSpPr>
              <p:nvPr/>
            </p:nvGrpSpPr>
            <p:grpSpPr bwMode="auto">
              <a:xfrm>
                <a:off x="2688" y="1968"/>
                <a:ext cx="1536" cy="864"/>
                <a:chOff x="2688" y="1968"/>
                <a:chExt cx="1536" cy="864"/>
              </a:xfrm>
            </p:grpSpPr>
            <p:grpSp>
              <p:nvGrpSpPr>
                <p:cNvPr id="14" name="Group 348"/>
                <p:cNvGrpSpPr>
                  <a:grpSpLocks/>
                </p:cNvGrpSpPr>
                <p:nvPr/>
              </p:nvGrpSpPr>
              <p:grpSpPr bwMode="auto">
                <a:xfrm>
                  <a:off x="2688" y="1968"/>
                  <a:ext cx="192" cy="864"/>
                  <a:chOff x="2016" y="2688"/>
                  <a:chExt cx="192" cy="864"/>
                </a:xfrm>
              </p:grpSpPr>
              <p:sp>
                <p:nvSpPr>
                  <p:cNvPr id="109629" name="Rectangle 349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408"/>
                    <a:ext cx="192" cy="144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sp>
                <p:nvSpPr>
                  <p:cNvPr id="109630" name="Rectangle 35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688"/>
                    <a:ext cx="192" cy="144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sp>
                <p:nvSpPr>
                  <p:cNvPr id="109631" name="Rectangle 351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120"/>
                    <a:ext cx="192" cy="144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sp>
                <p:nvSpPr>
                  <p:cNvPr id="109632" name="Rectangle 352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832"/>
                    <a:ext cx="192" cy="144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</p:grpSp>
            <p:grpSp>
              <p:nvGrpSpPr>
                <p:cNvPr id="15" name="Group 353"/>
                <p:cNvGrpSpPr>
                  <a:grpSpLocks/>
                </p:cNvGrpSpPr>
                <p:nvPr/>
              </p:nvGrpSpPr>
              <p:grpSpPr bwMode="auto">
                <a:xfrm>
                  <a:off x="3264" y="2112"/>
                  <a:ext cx="960" cy="720"/>
                  <a:chOff x="3264" y="2112"/>
                  <a:chExt cx="960" cy="720"/>
                </a:xfrm>
              </p:grpSpPr>
              <p:sp>
                <p:nvSpPr>
                  <p:cNvPr id="109626" name="Rectangle 354"/>
                  <p:cNvSpPr>
                    <a:spLocks noChangeArrowheads="1"/>
                  </p:cNvSpPr>
                  <p:nvPr/>
                </p:nvSpPr>
                <p:spPr bwMode="auto">
                  <a:xfrm>
                    <a:off x="3264" y="2688"/>
                    <a:ext cx="192" cy="144"/>
                  </a:xfrm>
                  <a:prstGeom prst="rect">
                    <a:avLst/>
                  </a:prstGeom>
                  <a:solidFill>
                    <a:srgbClr val="B3B3B3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sp>
                <p:nvSpPr>
                  <p:cNvPr id="109627" name="Rectangle 355"/>
                  <p:cNvSpPr>
                    <a:spLocks noChangeArrowheads="1"/>
                  </p:cNvSpPr>
                  <p:nvPr/>
                </p:nvSpPr>
                <p:spPr bwMode="auto">
                  <a:xfrm>
                    <a:off x="3648" y="2400"/>
                    <a:ext cx="192" cy="144"/>
                  </a:xfrm>
                  <a:prstGeom prst="rect">
                    <a:avLst/>
                  </a:prstGeom>
                  <a:solidFill>
                    <a:srgbClr val="B3B3B3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sp>
                <p:nvSpPr>
                  <p:cNvPr id="109628" name="Rectangle 35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2112"/>
                    <a:ext cx="192" cy="144"/>
                  </a:xfrm>
                  <a:prstGeom prst="rect">
                    <a:avLst/>
                  </a:prstGeom>
                  <a:solidFill>
                    <a:srgbClr val="B3B3B3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</p:grpSp>
          </p:grpSp>
          <p:sp>
            <p:nvSpPr>
              <p:cNvPr id="109623" name="Rectangle 357"/>
              <p:cNvSpPr>
                <a:spLocks noChangeArrowheads="1"/>
              </p:cNvSpPr>
              <p:nvPr/>
            </p:nvSpPr>
            <p:spPr bwMode="auto">
              <a:xfrm>
                <a:off x="4224" y="1968"/>
                <a:ext cx="192" cy="144"/>
              </a:xfrm>
              <a:prstGeom prst="rect">
                <a:avLst/>
              </a:prstGeom>
              <a:solidFill>
                <a:srgbClr val="B3B3B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</p:grpSp>
        <p:grpSp>
          <p:nvGrpSpPr>
            <p:cNvPr id="16" name="Group 358"/>
            <p:cNvGrpSpPr>
              <a:grpSpLocks/>
            </p:cNvGrpSpPr>
            <p:nvPr/>
          </p:nvGrpSpPr>
          <p:grpSpPr bwMode="auto">
            <a:xfrm>
              <a:off x="384" y="1968"/>
              <a:ext cx="240" cy="864"/>
              <a:chOff x="384" y="1968"/>
              <a:chExt cx="240" cy="864"/>
            </a:xfrm>
          </p:grpSpPr>
          <p:sp>
            <p:nvSpPr>
              <p:cNvPr id="109618" name="Rectangle 359"/>
              <p:cNvSpPr>
                <a:spLocks noChangeArrowheads="1"/>
              </p:cNvSpPr>
              <p:nvPr/>
            </p:nvSpPr>
            <p:spPr bwMode="auto">
              <a:xfrm>
                <a:off x="384" y="2688"/>
                <a:ext cx="240" cy="144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4</a:t>
                </a:r>
                <a:endParaRPr lang="en-US" sz="1000" b="1" dirty="0"/>
              </a:p>
            </p:txBody>
          </p:sp>
          <p:sp>
            <p:nvSpPr>
              <p:cNvPr id="109619" name="Rectangle 360"/>
              <p:cNvSpPr>
                <a:spLocks noChangeArrowheads="1"/>
              </p:cNvSpPr>
              <p:nvPr/>
            </p:nvSpPr>
            <p:spPr bwMode="auto">
              <a:xfrm>
                <a:off x="384" y="2400"/>
                <a:ext cx="240" cy="144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6</a:t>
                </a:r>
                <a:endParaRPr lang="en-US" sz="1000" b="1" dirty="0"/>
              </a:p>
            </p:txBody>
          </p:sp>
          <p:sp>
            <p:nvSpPr>
              <p:cNvPr id="109620" name="Rectangle 361"/>
              <p:cNvSpPr>
                <a:spLocks noChangeArrowheads="1"/>
              </p:cNvSpPr>
              <p:nvPr/>
            </p:nvSpPr>
            <p:spPr bwMode="auto">
              <a:xfrm>
                <a:off x="384" y="2112"/>
                <a:ext cx="240" cy="144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8</a:t>
                </a:r>
                <a:endParaRPr lang="en-US" sz="1000" b="1" dirty="0"/>
              </a:p>
            </p:txBody>
          </p:sp>
          <p:sp>
            <p:nvSpPr>
              <p:cNvPr id="109621" name="Rectangle 362"/>
              <p:cNvSpPr>
                <a:spLocks noChangeArrowheads="1"/>
              </p:cNvSpPr>
              <p:nvPr/>
            </p:nvSpPr>
            <p:spPr bwMode="auto">
              <a:xfrm>
                <a:off x="384" y="1968"/>
                <a:ext cx="240" cy="144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 smtClean="0">
                    <a:latin typeface="Courier" charset="0"/>
                  </a:rPr>
                  <a:t>9</a:t>
                </a:r>
                <a:endParaRPr lang="en-US" sz="1000" b="1" dirty="0"/>
              </a:p>
            </p:txBody>
          </p:sp>
        </p:grpSp>
      </p:grpSp>
      <p:grpSp>
        <p:nvGrpSpPr>
          <p:cNvPr id="17" name="Group 363"/>
          <p:cNvGrpSpPr>
            <a:grpSpLocks/>
          </p:cNvGrpSpPr>
          <p:nvPr/>
        </p:nvGrpSpPr>
        <p:grpSpPr bwMode="auto">
          <a:xfrm>
            <a:off x="609600" y="2895600"/>
            <a:ext cx="6705600" cy="1371600"/>
            <a:chOff x="384" y="1824"/>
            <a:chExt cx="4224" cy="864"/>
          </a:xfrm>
        </p:grpSpPr>
        <p:grpSp>
          <p:nvGrpSpPr>
            <p:cNvPr id="18" name="Group 364"/>
            <p:cNvGrpSpPr>
              <a:grpSpLocks/>
            </p:cNvGrpSpPr>
            <p:nvPr/>
          </p:nvGrpSpPr>
          <p:grpSpPr bwMode="auto">
            <a:xfrm>
              <a:off x="2880" y="1824"/>
              <a:ext cx="1728" cy="864"/>
              <a:chOff x="2880" y="1824"/>
              <a:chExt cx="1728" cy="864"/>
            </a:xfrm>
          </p:grpSpPr>
          <p:grpSp>
            <p:nvGrpSpPr>
              <p:cNvPr id="19" name="Group 365"/>
              <p:cNvGrpSpPr>
                <a:grpSpLocks/>
              </p:cNvGrpSpPr>
              <p:nvPr/>
            </p:nvGrpSpPr>
            <p:grpSpPr bwMode="auto">
              <a:xfrm>
                <a:off x="2880" y="1824"/>
                <a:ext cx="192" cy="864"/>
                <a:chOff x="2016" y="2688"/>
                <a:chExt cx="192" cy="864"/>
              </a:xfrm>
            </p:grpSpPr>
            <p:sp>
              <p:nvSpPr>
                <p:cNvPr id="109613" name="Rectangle 366"/>
                <p:cNvSpPr>
                  <a:spLocks noChangeArrowheads="1"/>
                </p:cNvSpPr>
                <p:nvPr/>
              </p:nvSpPr>
              <p:spPr bwMode="auto">
                <a:xfrm>
                  <a:off x="2016" y="3408"/>
                  <a:ext cx="192" cy="144"/>
                </a:xfrm>
                <a:prstGeom prst="rect">
                  <a:avLst/>
                </a:prstGeom>
                <a:solidFill>
                  <a:srgbClr val="FF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14" name="Rectangle 367"/>
                <p:cNvSpPr>
                  <a:spLocks noChangeArrowheads="1"/>
                </p:cNvSpPr>
                <p:nvPr/>
              </p:nvSpPr>
              <p:spPr bwMode="auto">
                <a:xfrm>
                  <a:off x="2016" y="3120"/>
                  <a:ext cx="192" cy="144"/>
                </a:xfrm>
                <a:prstGeom prst="rect">
                  <a:avLst/>
                </a:prstGeom>
                <a:solidFill>
                  <a:srgbClr val="FF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15" name="Rectangle 368"/>
                <p:cNvSpPr>
                  <a:spLocks noChangeArrowheads="1"/>
                </p:cNvSpPr>
                <p:nvPr/>
              </p:nvSpPr>
              <p:spPr bwMode="auto">
                <a:xfrm>
                  <a:off x="2016" y="2688"/>
                  <a:ext cx="192" cy="144"/>
                </a:xfrm>
                <a:prstGeom prst="rect">
                  <a:avLst/>
                </a:prstGeom>
                <a:solidFill>
                  <a:srgbClr val="FF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  <p:grpSp>
            <p:nvGrpSpPr>
              <p:cNvPr id="20" name="Group 369"/>
              <p:cNvGrpSpPr>
                <a:grpSpLocks/>
              </p:cNvGrpSpPr>
              <p:nvPr/>
            </p:nvGrpSpPr>
            <p:grpSpPr bwMode="auto">
              <a:xfrm>
                <a:off x="3456" y="1824"/>
                <a:ext cx="1152" cy="864"/>
                <a:chOff x="3456" y="1824"/>
                <a:chExt cx="1152" cy="864"/>
              </a:xfrm>
            </p:grpSpPr>
            <p:sp>
              <p:nvSpPr>
                <p:cNvPr id="109610" name="Rectangle 370"/>
                <p:cNvSpPr>
                  <a:spLocks noChangeArrowheads="1"/>
                </p:cNvSpPr>
                <p:nvPr/>
              </p:nvSpPr>
              <p:spPr bwMode="auto">
                <a:xfrm>
                  <a:off x="3456" y="2544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11" name="Rectangle 371"/>
                <p:cNvSpPr>
                  <a:spLocks noChangeArrowheads="1"/>
                </p:cNvSpPr>
                <p:nvPr/>
              </p:nvSpPr>
              <p:spPr bwMode="auto">
                <a:xfrm>
                  <a:off x="3840" y="2256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12" name="Rectangle 37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</p:grpSp>
        <p:grpSp>
          <p:nvGrpSpPr>
            <p:cNvPr id="21" name="Group 373"/>
            <p:cNvGrpSpPr>
              <a:grpSpLocks/>
            </p:cNvGrpSpPr>
            <p:nvPr/>
          </p:nvGrpSpPr>
          <p:grpSpPr bwMode="auto">
            <a:xfrm>
              <a:off x="384" y="1824"/>
              <a:ext cx="240" cy="864"/>
              <a:chOff x="384" y="1824"/>
              <a:chExt cx="240" cy="864"/>
            </a:xfrm>
          </p:grpSpPr>
          <p:sp>
            <p:nvSpPr>
              <p:cNvPr id="109605" name="Rectangle 374"/>
              <p:cNvSpPr>
                <a:spLocks noChangeArrowheads="1"/>
              </p:cNvSpPr>
              <p:nvPr/>
            </p:nvSpPr>
            <p:spPr bwMode="auto">
              <a:xfrm>
                <a:off x="384" y="2544"/>
                <a:ext cx="240" cy="144"/>
              </a:xfrm>
              <a:prstGeom prst="rect">
                <a:avLst/>
              </a:prstGeom>
              <a:solidFill>
                <a:srgbClr val="FF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5</a:t>
                </a:r>
                <a:endParaRPr lang="en-US" sz="1000" b="1" dirty="0"/>
              </a:p>
            </p:txBody>
          </p:sp>
          <p:sp>
            <p:nvSpPr>
              <p:cNvPr id="109606" name="Rectangle 375"/>
              <p:cNvSpPr>
                <a:spLocks noChangeArrowheads="1"/>
              </p:cNvSpPr>
              <p:nvPr/>
            </p:nvSpPr>
            <p:spPr bwMode="auto">
              <a:xfrm>
                <a:off x="384" y="2256"/>
                <a:ext cx="240" cy="144"/>
              </a:xfrm>
              <a:prstGeom prst="rect">
                <a:avLst/>
              </a:prstGeom>
              <a:solidFill>
                <a:srgbClr val="FF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>
                    <a:latin typeface="Courier" charset="0"/>
                  </a:rPr>
                  <a:t>7</a:t>
                </a:r>
                <a:endParaRPr lang="en-US" sz="1000" b="1" dirty="0"/>
              </a:p>
            </p:txBody>
          </p:sp>
          <p:sp>
            <p:nvSpPr>
              <p:cNvPr id="109607" name="Rectangle 376"/>
              <p:cNvSpPr>
                <a:spLocks noChangeArrowheads="1"/>
              </p:cNvSpPr>
              <p:nvPr/>
            </p:nvSpPr>
            <p:spPr bwMode="auto">
              <a:xfrm>
                <a:off x="384" y="1824"/>
                <a:ext cx="240" cy="144"/>
              </a:xfrm>
              <a:prstGeom prst="rect">
                <a:avLst/>
              </a:prstGeom>
              <a:solidFill>
                <a:srgbClr val="FF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 smtClean="0">
                    <a:latin typeface="Courier" charset="0"/>
                  </a:rPr>
                  <a:t>10</a:t>
                </a:r>
                <a:endParaRPr lang="en-US" sz="1000" b="1" dirty="0"/>
              </a:p>
            </p:txBody>
          </p:sp>
        </p:grpSp>
      </p:grpSp>
      <p:grpSp>
        <p:nvGrpSpPr>
          <p:cNvPr id="22" name="Group 377"/>
          <p:cNvGrpSpPr>
            <a:grpSpLocks/>
          </p:cNvGrpSpPr>
          <p:nvPr/>
        </p:nvGrpSpPr>
        <p:grpSpPr bwMode="auto">
          <a:xfrm>
            <a:off x="609600" y="2209800"/>
            <a:ext cx="7620000" cy="685800"/>
            <a:chOff x="384" y="1392"/>
            <a:chExt cx="4800" cy="432"/>
          </a:xfrm>
        </p:grpSpPr>
        <p:grpSp>
          <p:nvGrpSpPr>
            <p:cNvPr id="23" name="Group 378"/>
            <p:cNvGrpSpPr>
              <a:grpSpLocks/>
            </p:cNvGrpSpPr>
            <p:nvPr/>
          </p:nvGrpSpPr>
          <p:grpSpPr bwMode="auto">
            <a:xfrm>
              <a:off x="3072" y="1392"/>
              <a:ext cx="2112" cy="432"/>
              <a:chOff x="3072" y="1392"/>
              <a:chExt cx="2112" cy="432"/>
            </a:xfrm>
          </p:grpSpPr>
          <p:grpSp>
            <p:nvGrpSpPr>
              <p:cNvPr id="24" name="Group 379"/>
              <p:cNvGrpSpPr>
                <a:grpSpLocks/>
              </p:cNvGrpSpPr>
              <p:nvPr/>
            </p:nvGrpSpPr>
            <p:grpSpPr bwMode="auto">
              <a:xfrm>
                <a:off x="3072" y="1392"/>
                <a:ext cx="192" cy="432"/>
                <a:chOff x="3072" y="1392"/>
                <a:chExt cx="192" cy="432"/>
              </a:xfrm>
            </p:grpSpPr>
            <p:sp>
              <p:nvSpPr>
                <p:cNvPr id="109601" name="Rectangle 380"/>
                <p:cNvSpPr>
                  <a:spLocks noChangeArrowheads="1"/>
                </p:cNvSpPr>
                <p:nvPr/>
              </p:nvSpPr>
              <p:spPr bwMode="auto">
                <a:xfrm>
                  <a:off x="3072" y="1680"/>
                  <a:ext cx="192" cy="144"/>
                </a:xfrm>
                <a:prstGeom prst="rect">
                  <a:avLst/>
                </a:prstGeom>
                <a:solidFill>
                  <a:srgbClr val="008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02" name="Rectangle 381"/>
                <p:cNvSpPr>
                  <a:spLocks noChangeArrowheads="1"/>
                </p:cNvSpPr>
                <p:nvPr/>
              </p:nvSpPr>
              <p:spPr bwMode="auto">
                <a:xfrm>
                  <a:off x="3072" y="1392"/>
                  <a:ext cx="192" cy="144"/>
                </a:xfrm>
                <a:prstGeom prst="rect">
                  <a:avLst/>
                </a:prstGeom>
                <a:solidFill>
                  <a:srgbClr val="008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  <p:grpSp>
            <p:nvGrpSpPr>
              <p:cNvPr id="25" name="Group 382"/>
              <p:cNvGrpSpPr>
                <a:grpSpLocks/>
              </p:cNvGrpSpPr>
              <p:nvPr/>
            </p:nvGrpSpPr>
            <p:grpSpPr bwMode="auto">
              <a:xfrm>
                <a:off x="4608" y="1392"/>
                <a:ext cx="576" cy="432"/>
                <a:chOff x="4608" y="1392"/>
                <a:chExt cx="576" cy="432"/>
              </a:xfrm>
            </p:grpSpPr>
            <p:sp>
              <p:nvSpPr>
                <p:cNvPr id="109599" name="Rectangle 383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sp>
              <p:nvSpPr>
                <p:cNvPr id="109600" name="Rectangle 384"/>
                <p:cNvSpPr>
                  <a:spLocks noChangeArrowheads="1"/>
                </p:cNvSpPr>
                <p:nvPr/>
              </p:nvSpPr>
              <p:spPr bwMode="auto">
                <a:xfrm>
                  <a:off x="4992" y="1392"/>
                  <a:ext cx="192" cy="144"/>
                </a:xfrm>
                <a:prstGeom prst="rect">
                  <a:avLst/>
                </a:prstGeom>
                <a:solidFill>
                  <a:srgbClr val="B3B3B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</p:grpSp>
        </p:grpSp>
        <p:grpSp>
          <p:nvGrpSpPr>
            <p:cNvPr id="26" name="Group 385"/>
            <p:cNvGrpSpPr>
              <a:grpSpLocks/>
            </p:cNvGrpSpPr>
            <p:nvPr/>
          </p:nvGrpSpPr>
          <p:grpSpPr bwMode="auto">
            <a:xfrm>
              <a:off x="384" y="1392"/>
              <a:ext cx="240" cy="432"/>
              <a:chOff x="384" y="1392"/>
              <a:chExt cx="240" cy="432"/>
            </a:xfrm>
          </p:grpSpPr>
          <p:sp>
            <p:nvSpPr>
              <p:cNvPr id="109595" name="Rectangle 386"/>
              <p:cNvSpPr>
                <a:spLocks noChangeArrowheads="1"/>
              </p:cNvSpPr>
              <p:nvPr/>
            </p:nvSpPr>
            <p:spPr bwMode="auto">
              <a:xfrm>
                <a:off x="384" y="1392"/>
                <a:ext cx="240" cy="144"/>
              </a:xfrm>
              <a:prstGeom prst="rect">
                <a:avLst/>
              </a:prstGeom>
              <a:solidFill>
                <a:srgbClr val="008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 smtClean="0">
                    <a:latin typeface="Courier" charset="0"/>
                  </a:rPr>
                  <a:t>13</a:t>
                </a:r>
                <a:endParaRPr lang="en-US" sz="1000" b="1" dirty="0"/>
              </a:p>
            </p:txBody>
          </p:sp>
          <p:sp>
            <p:nvSpPr>
              <p:cNvPr id="109596" name="Rectangle 387"/>
              <p:cNvSpPr>
                <a:spLocks noChangeArrowheads="1"/>
              </p:cNvSpPr>
              <p:nvPr/>
            </p:nvSpPr>
            <p:spPr bwMode="auto">
              <a:xfrm>
                <a:off x="384" y="1680"/>
                <a:ext cx="240" cy="144"/>
              </a:xfrm>
              <a:prstGeom prst="rect">
                <a:avLst/>
              </a:prstGeom>
              <a:solidFill>
                <a:srgbClr val="008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r" defTabSz="914400" eaLnBrk="0" hangingPunct="0"/>
                <a:r>
                  <a:rPr lang="en-US" sz="1000" b="1" dirty="0" smtClean="0">
                    <a:latin typeface="Courier" charset="0"/>
                  </a:rPr>
                  <a:t>11</a:t>
                </a:r>
                <a:endParaRPr lang="en-US" sz="1000" b="1" dirty="0"/>
              </a:p>
            </p:txBody>
          </p:sp>
        </p:grpSp>
      </p:grpSp>
      <p:grpSp>
        <p:nvGrpSpPr>
          <p:cNvPr id="27" name="Group 388"/>
          <p:cNvGrpSpPr>
            <a:grpSpLocks/>
          </p:cNvGrpSpPr>
          <p:nvPr/>
        </p:nvGrpSpPr>
        <p:grpSpPr bwMode="auto">
          <a:xfrm>
            <a:off x="3962400" y="2209800"/>
            <a:ext cx="1524000" cy="3200400"/>
            <a:chOff x="2496" y="1392"/>
            <a:chExt cx="960" cy="2016"/>
          </a:xfrm>
        </p:grpSpPr>
        <p:sp>
          <p:nvSpPr>
            <p:cNvPr id="109579" name="Rectangle 389"/>
            <p:cNvSpPr>
              <a:spLocks noChangeArrowheads="1"/>
            </p:cNvSpPr>
            <p:nvPr/>
          </p:nvSpPr>
          <p:spPr bwMode="auto">
            <a:xfrm>
              <a:off x="2496" y="3264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0" name="Rectangle 390"/>
            <p:cNvSpPr>
              <a:spLocks noChangeArrowheads="1"/>
            </p:cNvSpPr>
            <p:nvPr/>
          </p:nvSpPr>
          <p:spPr bwMode="auto">
            <a:xfrm>
              <a:off x="2496" y="3120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1" name="Rectangle 391"/>
            <p:cNvSpPr>
              <a:spLocks noChangeArrowheads="1"/>
            </p:cNvSpPr>
            <p:nvPr/>
          </p:nvSpPr>
          <p:spPr bwMode="auto">
            <a:xfrm>
              <a:off x="2496" y="2976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2" name="Rectangle 392"/>
            <p:cNvSpPr>
              <a:spLocks noChangeArrowheads="1"/>
            </p:cNvSpPr>
            <p:nvPr/>
          </p:nvSpPr>
          <p:spPr bwMode="auto">
            <a:xfrm>
              <a:off x="2496" y="2832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3" name="Rectangle 393"/>
            <p:cNvSpPr>
              <a:spLocks noChangeArrowheads="1"/>
            </p:cNvSpPr>
            <p:nvPr/>
          </p:nvSpPr>
          <p:spPr bwMode="auto">
            <a:xfrm>
              <a:off x="2688" y="2688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4" name="Rectangle 394"/>
            <p:cNvSpPr>
              <a:spLocks noChangeArrowheads="1"/>
            </p:cNvSpPr>
            <p:nvPr/>
          </p:nvSpPr>
          <p:spPr bwMode="auto">
            <a:xfrm>
              <a:off x="2688" y="2400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5" name="Rectangle 395"/>
            <p:cNvSpPr>
              <a:spLocks noChangeArrowheads="1"/>
            </p:cNvSpPr>
            <p:nvPr/>
          </p:nvSpPr>
          <p:spPr bwMode="auto">
            <a:xfrm>
              <a:off x="2688" y="2112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6" name="Rectangle 396"/>
            <p:cNvSpPr>
              <a:spLocks noChangeArrowheads="1"/>
            </p:cNvSpPr>
            <p:nvPr/>
          </p:nvSpPr>
          <p:spPr bwMode="auto">
            <a:xfrm>
              <a:off x="2688" y="1968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7" name="Rectangle 397"/>
            <p:cNvSpPr>
              <a:spLocks noChangeArrowheads="1"/>
            </p:cNvSpPr>
            <p:nvPr/>
          </p:nvSpPr>
          <p:spPr bwMode="auto">
            <a:xfrm>
              <a:off x="2880" y="2544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8" name="Rectangle 398"/>
            <p:cNvSpPr>
              <a:spLocks noChangeArrowheads="1"/>
            </p:cNvSpPr>
            <p:nvPr/>
          </p:nvSpPr>
          <p:spPr bwMode="auto">
            <a:xfrm>
              <a:off x="2880" y="2256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89" name="Rectangle 399"/>
            <p:cNvSpPr>
              <a:spLocks noChangeArrowheads="1"/>
            </p:cNvSpPr>
            <p:nvPr/>
          </p:nvSpPr>
          <p:spPr bwMode="auto">
            <a:xfrm>
              <a:off x="2880" y="1824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90" name="Rectangle 400"/>
            <p:cNvSpPr>
              <a:spLocks noChangeArrowheads="1"/>
            </p:cNvSpPr>
            <p:nvPr/>
          </p:nvSpPr>
          <p:spPr bwMode="auto">
            <a:xfrm>
              <a:off x="3264" y="1536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91" name="Rectangle 401"/>
            <p:cNvSpPr>
              <a:spLocks noChangeArrowheads="1"/>
            </p:cNvSpPr>
            <p:nvPr/>
          </p:nvSpPr>
          <p:spPr bwMode="auto">
            <a:xfrm>
              <a:off x="3072" y="1392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sp>
          <p:nvSpPr>
            <p:cNvPr id="109592" name="Rectangle 402"/>
            <p:cNvSpPr>
              <a:spLocks noChangeArrowheads="1"/>
            </p:cNvSpPr>
            <p:nvPr/>
          </p:nvSpPr>
          <p:spPr bwMode="auto">
            <a:xfrm>
              <a:off x="3072" y="1680"/>
              <a:ext cx="192" cy="144"/>
            </a:xfrm>
            <a:prstGeom prst="rect">
              <a:avLst/>
            </a:prstGeom>
            <a:solidFill>
              <a:srgbClr val="8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BDD Data Structure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6" name="Oval 71"/>
          <p:cNvSpPr>
            <a:spLocks noChangeArrowheads="1"/>
          </p:cNvSpPr>
          <p:nvPr/>
        </p:nvSpPr>
        <p:spPr bwMode="auto">
          <a:xfrm>
            <a:off x="3046201" y="376554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7" name="Oval 72"/>
          <p:cNvSpPr>
            <a:spLocks noChangeArrowheads="1"/>
          </p:cNvSpPr>
          <p:nvPr/>
        </p:nvSpPr>
        <p:spPr bwMode="auto">
          <a:xfrm>
            <a:off x="3759177" y="44736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9" name="Oval 74"/>
          <p:cNvSpPr>
            <a:spLocks noChangeArrowheads="1"/>
          </p:cNvSpPr>
          <p:nvPr/>
        </p:nvSpPr>
        <p:spPr bwMode="auto">
          <a:xfrm>
            <a:off x="3327134" y="511581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10" name="AutoShape 75"/>
          <p:cNvCxnSpPr>
            <a:cxnSpLocks noChangeShapeType="1"/>
            <a:stCxn id="6" idx="4"/>
            <a:endCxn id="7" idx="0"/>
          </p:cNvCxnSpPr>
          <p:nvPr/>
        </p:nvCxnSpPr>
        <p:spPr bwMode="auto">
          <a:xfrm rot="16200000" flipH="1">
            <a:off x="3419336" y="3926600"/>
            <a:ext cx="381044" cy="7129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19" name="Oval 85"/>
          <p:cNvSpPr>
            <a:spLocks noChangeArrowheads="1"/>
          </p:cNvSpPr>
          <p:nvPr/>
        </p:nvSpPr>
        <p:spPr bwMode="auto">
          <a:xfrm>
            <a:off x="2198787" y="440131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21" name="AutoShape 87"/>
          <p:cNvCxnSpPr>
            <a:cxnSpLocks noChangeShapeType="1"/>
            <a:stCxn id="6" idx="4"/>
            <a:endCxn id="19" idx="0"/>
          </p:cNvCxnSpPr>
          <p:nvPr/>
        </p:nvCxnSpPr>
        <p:spPr bwMode="auto">
          <a:xfrm rot="5400000">
            <a:off x="2675288" y="3823234"/>
            <a:ext cx="308751" cy="8474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50" name="Oval 74"/>
          <p:cNvSpPr>
            <a:spLocks noChangeArrowheads="1"/>
          </p:cNvSpPr>
          <p:nvPr/>
        </p:nvSpPr>
        <p:spPr bwMode="auto">
          <a:xfrm>
            <a:off x="4120395" y="51280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1" name="Oval 74"/>
          <p:cNvSpPr>
            <a:spLocks noChangeArrowheads="1"/>
          </p:cNvSpPr>
          <p:nvPr/>
        </p:nvSpPr>
        <p:spPr bwMode="auto">
          <a:xfrm>
            <a:off x="1765343" y="504525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2" name="Oval 74"/>
          <p:cNvSpPr>
            <a:spLocks noChangeArrowheads="1"/>
          </p:cNvSpPr>
          <p:nvPr/>
        </p:nvSpPr>
        <p:spPr bwMode="auto">
          <a:xfrm>
            <a:off x="2540223" y="50835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76" name="AutoShape 75"/>
          <p:cNvCxnSpPr>
            <a:cxnSpLocks noChangeShapeType="1"/>
            <a:stCxn id="7" idx="5"/>
            <a:endCxn id="50" idx="0"/>
          </p:cNvCxnSpPr>
          <p:nvPr/>
        </p:nvCxnSpPr>
        <p:spPr bwMode="auto">
          <a:xfrm rot="16200000" flipH="1">
            <a:off x="4032559" y="4833020"/>
            <a:ext cx="375282" cy="2147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80" name="AutoShape 75"/>
          <p:cNvCxnSpPr>
            <a:cxnSpLocks noChangeShapeType="1"/>
            <a:stCxn id="19" idx="5"/>
            <a:endCxn id="52" idx="0"/>
          </p:cNvCxnSpPr>
          <p:nvPr/>
        </p:nvCxnSpPr>
        <p:spPr bwMode="auto">
          <a:xfrm rot="16200000" flipH="1">
            <a:off x="2448357" y="4784539"/>
            <a:ext cx="403125" cy="1949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3" name="AutoShape 75"/>
          <p:cNvCxnSpPr>
            <a:cxnSpLocks noChangeShapeType="1"/>
            <a:stCxn id="50" idx="5"/>
            <a:endCxn id="79" idx="0"/>
          </p:cNvCxnSpPr>
          <p:nvPr/>
        </p:nvCxnSpPr>
        <p:spPr bwMode="auto">
          <a:xfrm rot="16200000" flipH="1">
            <a:off x="4463376" y="5417836"/>
            <a:ext cx="315593" cy="294236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6" name="AutoShape 75"/>
          <p:cNvCxnSpPr>
            <a:cxnSpLocks noChangeShapeType="1"/>
            <a:stCxn id="9" idx="5"/>
            <a:endCxn id="79" idx="1"/>
          </p:cNvCxnSpPr>
          <p:nvPr/>
        </p:nvCxnSpPr>
        <p:spPr bwMode="auto">
          <a:xfrm rot="16200000" flipH="1">
            <a:off x="3880469" y="5200689"/>
            <a:ext cx="510685" cy="899197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9" name="AutoShape 75"/>
          <p:cNvCxnSpPr>
            <a:cxnSpLocks noChangeShapeType="1"/>
            <a:stCxn id="52" idx="5"/>
            <a:endCxn id="79" idx="1"/>
          </p:cNvCxnSpPr>
          <p:nvPr/>
        </p:nvCxnSpPr>
        <p:spPr bwMode="auto">
          <a:xfrm rot="16200000" flipH="1">
            <a:off x="3468185" y="4788405"/>
            <a:ext cx="542923" cy="1691528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2" name="AutoShape 75"/>
          <p:cNvCxnSpPr>
            <a:cxnSpLocks noChangeShapeType="1"/>
            <a:stCxn id="51" idx="5"/>
            <a:endCxn id="79" idx="1"/>
          </p:cNvCxnSpPr>
          <p:nvPr/>
        </p:nvCxnSpPr>
        <p:spPr bwMode="auto">
          <a:xfrm rot="16200000" flipH="1">
            <a:off x="3061584" y="4381805"/>
            <a:ext cx="581244" cy="2466408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5" name="AutoShape 87"/>
          <p:cNvCxnSpPr>
            <a:cxnSpLocks noChangeShapeType="1"/>
            <a:stCxn id="19" idx="3"/>
            <a:endCxn id="51" idx="0"/>
          </p:cNvCxnSpPr>
          <p:nvPr/>
        </p:nvCxnSpPr>
        <p:spPr bwMode="auto">
          <a:xfrm rot="5400000">
            <a:off x="1933587" y="4719376"/>
            <a:ext cx="364804" cy="2869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18" name="AutoShape 87"/>
          <p:cNvCxnSpPr>
            <a:cxnSpLocks noChangeShapeType="1"/>
            <a:stCxn id="9" idx="0"/>
            <a:endCxn id="7" idx="3"/>
          </p:cNvCxnSpPr>
          <p:nvPr/>
        </p:nvCxnSpPr>
        <p:spPr bwMode="auto">
          <a:xfrm rot="5400000" flipH="1" flipV="1">
            <a:off x="3497131" y="4793090"/>
            <a:ext cx="363070" cy="2823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1" name="AutoShape 87"/>
          <p:cNvCxnSpPr>
            <a:cxnSpLocks noChangeShapeType="1"/>
            <a:stCxn id="79" idx="1"/>
            <a:endCxn id="51" idx="3"/>
          </p:cNvCxnSpPr>
          <p:nvPr/>
        </p:nvCxnSpPr>
        <p:spPr bwMode="auto">
          <a:xfrm rot="10800000">
            <a:off x="1826022" y="5324387"/>
            <a:ext cx="2759389" cy="581244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4" name="AutoShape 87"/>
          <p:cNvCxnSpPr>
            <a:cxnSpLocks noChangeShapeType="1"/>
            <a:stCxn id="52" idx="3"/>
            <a:endCxn id="79" idx="1"/>
          </p:cNvCxnSpPr>
          <p:nvPr/>
        </p:nvCxnSpPr>
        <p:spPr bwMode="auto">
          <a:xfrm rot="16200000" flipH="1">
            <a:off x="3321694" y="4641914"/>
            <a:ext cx="542923" cy="1984509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7" name="AutoShape 87"/>
          <p:cNvCxnSpPr>
            <a:cxnSpLocks noChangeShapeType="1"/>
            <a:stCxn id="79" idx="1"/>
            <a:endCxn id="9" idx="3"/>
          </p:cNvCxnSpPr>
          <p:nvPr/>
        </p:nvCxnSpPr>
        <p:spPr bwMode="auto">
          <a:xfrm rot="10800000">
            <a:off x="3388742" y="5394947"/>
            <a:ext cx="1196668" cy="510685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30" name="AutoShape 87"/>
          <p:cNvCxnSpPr>
            <a:cxnSpLocks noChangeShapeType="1"/>
            <a:stCxn id="50" idx="3"/>
            <a:endCxn id="79" idx="0"/>
          </p:cNvCxnSpPr>
          <p:nvPr/>
        </p:nvCxnSpPr>
        <p:spPr bwMode="auto">
          <a:xfrm rot="16200000" flipH="1">
            <a:off x="4316885" y="5271345"/>
            <a:ext cx="315593" cy="58721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65651" y="37591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40527" y="446726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305" name="Oval 74"/>
          <p:cNvSpPr>
            <a:spLocks noChangeArrowheads="1"/>
          </p:cNvSpPr>
          <p:nvPr/>
        </p:nvSpPr>
        <p:spPr bwMode="auto">
          <a:xfrm>
            <a:off x="6546584" y="510946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619736" y="3939300"/>
            <a:ext cx="381044" cy="6748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7" name="Oval 85"/>
          <p:cNvSpPr>
            <a:spLocks noChangeArrowheads="1"/>
          </p:cNvSpPr>
          <p:nvPr/>
        </p:nvSpPr>
        <p:spPr bwMode="auto">
          <a:xfrm>
            <a:off x="5418237" y="439496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8" name="AutoShape 87"/>
          <p:cNvCxnSpPr>
            <a:cxnSpLocks noChangeShapeType="1"/>
            <a:stCxn id="303" idx="4"/>
            <a:endCxn id="307" idx="0"/>
          </p:cNvCxnSpPr>
          <p:nvPr/>
        </p:nvCxnSpPr>
        <p:spPr bwMode="auto">
          <a:xfrm rot="5400000">
            <a:off x="5894738" y="3816884"/>
            <a:ext cx="308751" cy="8474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39845" y="51216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0" name="Oval 74"/>
          <p:cNvSpPr>
            <a:spLocks noChangeArrowheads="1"/>
          </p:cNvSpPr>
          <p:nvPr/>
        </p:nvSpPr>
        <p:spPr bwMode="auto">
          <a:xfrm>
            <a:off x="4984793" y="503890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1" name="Oval 74"/>
          <p:cNvSpPr>
            <a:spLocks noChangeArrowheads="1"/>
          </p:cNvSpPr>
          <p:nvPr/>
        </p:nvSpPr>
        <p:spPr bwMode="auto">
          <a:xfrm>
            <a:off x="5759673" y="50772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32959" y="4807620"/>
            <a:ext cx="375282" cy="2528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16" name="AutoShape 75"/>
          <p:cNvCxnSpPr>
            <a:cxnSpLocks noChangeShapeType="1"/>
            <a:stCxn id="307" idx="5"/>
            <a:endCxn id="311" idx="0"/>
          </p:cNvCxnSpPr>
          <p:nvPr/>
        </p:nvCxnSpPr>
        <p:spPr bwMode="auto">
          <a:xfrm rot="16200000" flipH="1">
            <a:off x="5667807" y="4778189"/>
            <a:ext cx="403125" cy="1949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19111" y="566618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65058" y="5529253"/>
            <a:ext cx="265379" cy="848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1" name="AutoShape 75"/>
          <p:cNvCxnSpPr>
            <a:cxnSpLocks noChangeShapeType="1"/>
            <a:stCxn id="305" idx="5"/>
            <a:endCxn id="79" idx="3"/>
          </p:cNvCxnSpPr>
          <p:nvPr/>
        </p:nvCxnSpPr>
        <p:spPr bwMode="auto">
          <a:xfrm rot="5400000">
            <a:off x="5669900" y="4669867"/>
            <a:ext cx="517035" cy="1954493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2" name="AutoShape 75"/>
          <p:cNvCxnSpPr>
            <a:cxnSpLocks noChangeShapeType="1"/>
            <a:stCxn id="311" idx="5"/>
            <a:endCxn id="79" idx="3"/>
          </p:cNvCxnSpPr>
          <p:nvPr/>
        </p:nvCxnSpPr>
        <p:spPr bwMode="auto">
          <a:xfrm rot="5400000">
            <a:off x="5257615" y="5049913"/>
            <a:ext cx="549273" cy="1162162"/>
          </a:xfrm>
          <a:prstGeom prst="curvedConnector2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3" name="AutoShape 75"/>
          <p:cNvCxnSpPr>
            <a:cxnSpLocks noChangeShapeType="1"/>
            <a:stCxn id="310" idx="5"/>
            <a:endCxn id="79" idx="0"/>
          </p:cNvCxnSpPr>
          <p:nvPr/>
        </p:nvCxnSpPr>
        <p:spPr bwMode="auto">
          <a:xfrm rot="5400000">
            <a:off x="4851014" y="5235313"/>
            <a:ext cx="404714" cy="570162"/>
          </a:xfrm>
          <a:prstGeom prst="curvedConnector3">
            <a:avLst>
              <a:gd name="adj1" fmla="val 71966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4" name="AutoShape 87"/>
          <p:cNvCxnSpPr>
            <a:cxnSpLocks noChangeShapeType="1"/>
            <a:stCxn id="307" idx="3"/>
            <a:endCxn id="310" idx="0"/>
          </p:cNvCxnSpPr>
          <p:nvPr/>
        </p:nvCxnSpPr>
        <p:spPr bwMode="auto">
          <a:xfrm rot="5400000">
            <a:off x="5153037" y="4713026"/>
            <a:ext cx="364804" cy="2869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5" name="AutoShape 87"/>
          <p:cNvCxnSpPr>
            <a:cxnSpLocks noChangeShapeType="1"/>
            <a:stCxn id="305" idx="0"/>
            <a:endCxn id="304" idx="3"/>
          </p:cNvCxnSpPr>
          <p:nvPr/>
        </p:nvCxnSpPr>
        <p:spPr bwMode="auto">
          <a:xfrm rot="5400000" flipH="1" flipV="1">
            <a:off x="6697531" y="4805790"/>
            <a:ext cx="363070" cy="2442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6" name="AutoShape 87"/>
          <p:cNvCxnSpPr>
            <a:cxnSpLocks noChangeShapeType="1"/>
            <a:stCxn id="79" idx="0"/>
            <a:endCxn id="310" idx="3"/>
          </p:cNvCxnSpPr>
          <p:nvPr/>
        </p:nvCxnSpPr>
        <p:spPr bwMode="auto">
          <a:xfrm rot="5400000" flipH="1" flipV="1">
            <a:off x="4704523" y="5381804"/>
            <a:ext cx="404714" cy="277181"/>
          </a:xfrm>
          <a:prstGeom prst="curvedConnector3">
            <a:avLst>
              <a:gd name="adj1" fmla="val 32739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7" name="AutoShape 87"/>
          <p:cNvCxnSpPr>
            <a:cxnSpLocks noChangeShapeType="1"/>
            <a:stCxn id="311" idx="3"/>
            <a:endCxn id="79" idx="3"/>
          </p:cNvCxnSpPr>
          <p:nvPr/>
        </p:nvCxnSpPr>
        <p:spPr bwMode="auto">
          <a:xfrm rot="5400000">
            <a:off x="5111125" y="5196404"/>
            <a:ext cx="549273" cy="869181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8" name="AutoShape 87"/>
          <p:cNvCxnSpPr>
            <a:cxnSpLocks noChangeShapeType="1"/>
            <a:stCxn id="79" idx="3"/>
            <a:endCxn id="305" idx="3"/>
          </p:cNvCxnSpPr>
          <p:nvPr/>
        </p:nvCxnSpPr>
        <p:spPr bwMode="auto">
          <a:xfrm flipV="1">
            <a:off x="4951170" y="5388596"/>
            <a:ext cx="1657022" cy="517035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9" name="AutoShape 87"/>
          <p:cNvCxnSpPr>
            <a:cxnSpLocks noChangeShapeType="1"/>
            <a:stCxn id="309" idx="3"/>
            <a:endCxn id="79" idx="3"/>
          </p:cNvCxnSpPr>
          <p:nvPr/>
        </p:nvCxnSpPr>
        <p:spPr bwMode="auto">
          <a:xfrm rot="5400000">
            <a:off x="5923436" y="4428543"/>
            <a:ext cx="504823" cy="2449353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65463" y="24510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57501" y="27939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99658" y="25860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6" name="AutoShape 87"/>
          <p:cNvCxnSpPr>
            <a:cxnSpLocks noChangeShapeType="1"/>
            <a:stCxn id="334" idx="4"/>
            <a:endCxn id="6" idx="0"/>
          </p:cNvCxnSpPr>
          <p:nvPr/>
        </p:nvCxnSpPr>
        <p:spPr bwMode="auto">
          <a:xfrm rot="5400000">
            <a:off x="3686758" y="2687628"/>
            <a:ext cx="644525" cy="151130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77" name="Oval 74"/>
          <p:cNvSpPr>
            <a:spLocks noChangeArrowheads="1"/>
          </p:cNvSpPr>
          <p:nvPr/>
        </p:nvSpPr>
        <p:spPr bwMode="auto">
          <a:xfrm>
            <a:off x="4565693" y="510621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79" name="Rectangle 70"/>
          <p:cNvSpPr>
            <a:spLocks noChangeArrowheads="1"/>
          </p:cNvSpPr>
          <p:nvPr/>
        </p:nvSpPr>
        <p:spPr bwMode="auto">
          <a:xfrm>
            <a:off x="4585410" y="572275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81" name="AutoShape 75"/>
          <p:cNvCxnSpPr>
            <a:cxnSpLocks noChangeShapeType="1"/>
            <a:stCxn id="77" idx="5"/>
            <a:endCxn id="79" idx="0"/>
          </p:cNvCxnSpPr>
          <p:nvPr/>
        </p:nvCxnSpPr>
        <p:spPr bwMode="auto">
          <a:xfrm rot="5400000">
            <a:off x="4675119" y="5478518"/>
            <a:ext cx="337404" cy="15106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82" name="AutoShape 87"/>
          <p:cNvCxnSpPr>
            <a:cxnSpLocks noChangeShapeType="1"/>
            <a:stCxn id="79" idx="0"/>
            <a:endCxn id="77" idx="3"/>
          </p:cNvCxnSpPr>
          <p:nvPr/>
        </p:nvCxnSpPr>
        <p:spPr bwMode="auto">
          <a:xfrm rot="16200000" flipV="1">
            <a:off x="4528629" y="5483089"/>
            <a:ext cx="337404" cy="141919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85" name="Shape 84"/>
          <p:cNvCxnSpPr>
            <a:stCxn id="19" idx="5"/>
            <a:endCxn id="77" idx="0"/>
          </p:cNvCxnSpPr>
          <p:nvPr/>
        </p:nvCxnSpPr>
        <p:spPr bwMode="auto">
          <a:xfrm rot="16200000" flipH="1">
            <a:off x="3449772" y="3783124"/>
            <a:ext cx="425764" cy="222041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3" name="Curved Connector 92"/>
          <p:cNvCxnSpPr>
            <a:stCxn id="19" idx="3"/>
            <a:endCxn id="77" idx="0"/>
          </p:cNvCxnSpPr>
          <p:nvPr/>
        </p:nvCxnSpPr>
        <p:spPr bwMode="auto">
          <a:xfrm rot="16200000" flipH="1">
            <a:off x="3303281" y="3636633"/>
            <a:ext cx="425764" cy="251339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hape 84"/>
          <p:cNvCxnSpPr>
            <a:stCxn id="7" idx="4"/>
            <a:endCxn id="77" idx="0"/>
          </p:cNvCxnSpPr>
          <p:nvPr/>
        </p:nvCxnSpPr>
        <p:spPr bwMode="auto">
          <a:xfrm rot="16200000" flipH="1">
            <a:off x="4216815" y="4550166"/>
            <a:ext cx="305579" cy="80651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7" name="Curved Connector 116"/>
          <p:cNvCxnSpPr>
            <a:stCxn id="7" idx="5"/>
            <a:endCxn id="77" idx="0"/>
          </p:cNvCxnSpPr>
          <p:nvPr/>
        </p:nvCxnSpPr>
        <p:spPr bwMode="auto">
          <a:xfrm rot="16200000" flipH="1">
            <a:off x="4266114" y="4599465"/>
            <a:ext cx="353471" cy="66002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Curved Connector 122"/>
          <p:cNvCxnSpPr>
            <a:stCxn id="307" idx="3"/>
            <a:endCxn id="77" idx="0"/>
          </p:cNvCxnSpPr>
          <p:nvPr/>
        </p:nvCxnSpPr>
        <p:spPr bwMode="auto">
          <a:xfrm rot="5400000">
            <a:off x="4909832" y="4537131"/>
            <a:ext cx="432114" cy="706053"/>
          </a:xfrm>
          <a:prstGeom prst="curvedConnector3">
            <a:avLst>
              <a:gd name="adj1" fmla="val 39713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hape 84"/>
          <p:cNvCxnSpPr>
            <a:stCxn id="307" idx="5"/>
            <a:endCxn id="77" idx="0"/>
          </p:cNvCxnSpPr>
          <p:nvPr/>
        </p:nvCxnSpPr>
        <p:spPr bwMode="auto">
          <a:xfrm rot="5400000">
            <a:off x="5056322" y="4390640"/>
            <a:ext cx="432114" cy="99903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2" name="Curved Connector 131"/>
          <p:cNvCxnSpPr>
            <a:stCxn id="304" idx="3"/>
            <a:endCxn id="77" idx="0"/>
          </p:cNvCxnSpPr>
          <p:nvPr/>
        </p:nvCxnSpPr>
        <p:spPr bwMode="auto">
          <a:xfrm rot="5400000">
            <a:off x="5707124" y="3812132"/>
            <a:ext cx="359821" cy="222834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60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34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0" grpId="0" animBg="1"/>
      <p:bldP spid="51" grpId="0" animBg="1"/>
      <p:bldP spid="52" grpId="0" animBg="1"/>
      <p:bldP spid="305" grpId="0" animBg="1"/>
      <p:bldP spid="310" grpId="0" animBg="1"/>
      <p:bldP spid="311" grpId="0" animBg="1"/>
      <p:bldP spid="7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BDD Data Structure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6" name="Oval 71"/>
          <p:cNvSpPr>
            <a:spLocks noChangeArrowheads="1"/>
          </p:cNvSpPr>
          <p:nvPr/>
        </p:nvSpPr>
        <p:spPr bwMode="auto">
          <a:xfrm>
            <a:off x="3046201" y="375284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7" name="Oval 72"/>
          <p:cNvSpPr>
            <a:spLocks noChangeArrowheads="1"/>
          </p:cNvSpPr>
          <p:nvPr/>
        </p:nvSpPr>
        <p:spPr bwMode="auto">
          <a:xfrm>
            <a:off x="3771877" y="44482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10" name="AutoShape 75"/>
          <p:cNvCxnSpPr>
            <a:cxnSpLocks noChangeShapeType="1"/>
            <a:stCxn id="6" idx="4"/>
            <a:endCxn id="7" idx="0"/>
          </p:cNvCxnSpPr>
          <p:nvPr/>
        </p:nvCxnSpPr>
        <p:spPr bwMode="auto">
          <a:xfrm rot="16200000" flipH="1">
            <a:off x="3432036" y="3901200"/>
            <a:ext cx="368344" cy="7256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19" name="Oval 85"/>
          <p:cNvSpPr>
            <a:spLocks noChangeArrowheads="1"/>
          </p:cNvSpPr>
          <p:nvPr/>
        </p:nvSpPr>
        <p:spPr bwMode="auto">
          <a:xfrm>
            <a:off x="2211487" y="437591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21" name="AutoShape 87"/>
          <p:cNvCxnSpPr>
            <a:cxnSpLocks noChangeShapeType="1"/>
            <a:stCxn id="6" idx="4"/>
            <a:endCxn id="19" idx="0"/>
          </p:cNvCxnSpPr>
          <p:nvPr/>
        </p:nvCxnSpPr>
        <p:spPr bwMode="auto">
          <a:xfrm rot="5400000">
            <a:off x="2687988" y="3810534"/>
            <a:ext cx="296051" cy="8347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65651" y="37464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53227" y="444186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632436" y="3913900"/>
            <a:ext cx="368344" cy="6875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7" name="Oval 85"/>
          <p:cNvSpPr>
            <a:spLocks noChangeArrowheads="1"/>
          </p:cNvSpPr>
          <p:nvPr/>
        </p:nvSpPr>
        <p:spPr bwMode="auto">
          <a:xfrm>
            <a:off x="5430937" y="436956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8" name="AutoShape 87"/>
          <p:cNvCxnSpPr>
            <a:cxnSpLocks noChangeShapeType="1"/>
            <a:stCxn id="303" idx="4"/>
            <a:endCxn id="307" idx="0"/>
          </p:cNvCxnSpPr>
          <p:nvPr/>
        </p:nvCxnSpPr>
        <p:spPr bwMode="auto">
          <a:xfrm rot="5400000">
            <a:off x="5907438" y="3804184"/>
            <a:ext cx="296051" cy="8347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39845" y="51089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32959" y="4794920"/>
            <a:ext cx="387982" cy="2401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50861" y="564713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84108" y="549750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9" name="AutoShape 87"/>
          <p:cNvCxnSpPr>
            <a:cxnSpLocks noChangeShapeType="1"/>
            <a:stCxn id="309" idx="3"/>
            <a:endCxn id="79" idx="3"/>
          </p:cNvCxnSpPr>
          <p:nvPr/>
        </p:nvCxnSpPr>
        <p:spPr bwMode="auto">
          <a:xfrm rot="5400000">
            <a:off x="5923436" y="4460293"/>
            <a:ext cx="549273" cy="2404903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65463" y="24383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57501" y="27812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99658" y="25733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6" name="AutoShape 87"/>
          <p:cNvCxnSpPr>
            <a:cxnSpLocks noChangeShapeType="1"/>
            <a:stCxn id="334" idx="4"/>
            <a:endCxn id="6" idx="0"/>
          </p:cNvCxnSpPr>
          <p:nvPr/>
        </p:nvCxnSpPr>
        <p:spPr bwMode="auto">
          <a:xfrm rot="5400000">
            <a:off x="3686758" y="2674928"/>
            <a:ext cx="644525" cy="151130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77" name="Oval 74"/>
          <p:cNvSpPr>
            <a:spLocks noChangeArrowheads="1"/>
          </p:cNvSpPr>
          <p:nvPr/>
        </p:nvSpPr>
        <p:spPr bwMode="auto">
          <a:xfrm>
            <a:off x="4591093" y="518876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79" name="Rectangle 70"/>
          <p:cNvSpPr>
            <a:spLocks noChangeArrowheads="1"/>
          </p:cNvSpPr>
          <p:nvPr/>
        </p:nvSpPr>
        <p:spPr bwMode="auto">
          <a:xfrm>
            <a:off x="4629860" y="575450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81" name="AutoShape 75"/>
          <p:cNvCxnSpPr>
            <a:cxnSpLocks noChangeShapeType="1"/>
            <a:stCxn id="77" idx="5"/>
            <a:endCxn id="79" idx="0"/>
          </p:cNvCxnSpPr>
          <p:nvPr/>
        </p:nvCxnSpPr>
        <p:spPr bwMode="auto">
          <a:xfrm rot="5400000">
            <a:off x="4735444" y="5545193"/>
            <a:ext cx="286604" cy="13201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82" name="AutoShape 87"/>
          <p:cNvCxnSpPr>
            <a:cxnSpLocks noChangeShapeType="1"/>
            <a:stCxn id="79" idx="0"/>
            <a:endCxn id="77" idx="3"/>
          </p:cNvCxnSpPr>
          <p:nvPr/>
        </p:nvCxnSpPr>
        <p:spPr bwMode="auto">
          <a:xfrm rot="16200000" flipV="1">
            <a:off x="4588954" y="5530714"/>
            <a:ext cx="286604" cy="160969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85" name="Shape 84"/>
          <p:cNvCxnSpPr>
            <a:stCxn id="19" idx="5"/>
            <a:endCxn id="77" idx="0"/>
          </p:cNvCxnSpPr>
          <p:nvPr/>
        </p:nvCxnSpPr>
        <p:spPr bwMode="auto">
          <a:xfrm rot="16200000" flipH="1">
            <a:off x="3414847" y="3805349"/>
            <a:ext cx="533714" cy="223311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93" name="Curved Connector 92"/>
          <p:cNvCxnSpPr>
            <a:stCxn id="19" idx="3"/>
            <a:endCxn id="77" idx="0"/>
          </p:cNvCxnSpPr>
          <p:nvPr/>
        </p:nvCxnSpPr>
        <p:spPr bwMode="auto">
          <a:xfrm rot="16200000" flipH="1">
            <a:off x="3268356" y="3658858"/>
            <a:ext cx="533714" cy="252609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hape 84"/>
          <p:cNvCxnSpPr>
            <a:stCxn id="7" idx="4"/>
            <a:endCxn id="77" idx="0"/>
          </p:cNvCxnSpPr>
          <p:nvPr/>
        </p:nvCxnSpPr>
        <p:spPr bwMode="auto">
          <a:xfrm rot="16200000" flipH="1">
            <a:off x="4181890" y="4572391"/>
            <a:ext cx="413529" cy="81921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7" name="Curved Connector 116"/>
          <p:cNvCxnSpPr>
            <a:stCxn id="7" idx="5"/>
            <a:endCxn id="77" idx="0"/>
          </p:cNvCxnSpPr>
          <p:nvPr/>
        </p:nvCxnSpPr>
        <p:spPr bwMode="auto">
          <a:xfrm rot="16200000" flipH="1">
            <a:off x="4231189" y="4621690"/>
            <a:ext cx="461421" cy="67272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Curved Connector 122"/>
          <p:cNvCxnSpPr>
            <a:stCxn id="307" idx="3"/>
            <a:endCxn id="77" idx="7"/>
          </p:cNvCxnSpPr>
          <p:nvPr/>
        </p:nvCxnSpPr>
        <p:spPr bwMode="auto">
          <a:xfrm rot="5400000">
            <a:off x="4924206" y="4669247"/>
            <a:ext cx="587956" cy="54686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hape 84"/>
          <p:cNvCxnSpPr>
            <a:stCxn id="307" idx="5"/>
            <a:endCxn id="77" idx="0"/>
          </p:cNvCxnSpPr>
          <p:nvPr/>
        </p:nvCxnSpPr>
        <p:spPr bwMode="auto">
          <a:xfrm rot="5400000">
            <a:off x="5021397" y="4425565"/>
            <a:ext cx="540064" cy="98633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32" name="Curved Connector 131"/>
          <p:cNvCxnSpPr>
            <a:stCxn id="304" idx="3"/>
            <a:endCxn id="77" idx="0"/>
          </p:cNvCxnSpPr>
          <p:nvPr/>
        </p:nvCxnSpPr>
        <p:spPr bwMode="auto">
          <a:xfrm rot="5400000">
            <a:off x="5672199" y="3847057"/>
            <a:ext cx="467771" cy="221564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Oval 72"/>
          <p:cNvSpPr>
            <a:spLocks noChangeArrowheads="1"/>
          </p:cNvSpPr>
          <p:nvPr/>
        </p:nvSpPr>
        <p:spPr bwMode="auto">
          <a:xfrm>
            <a:off x="4616427" y="44101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87" name="Shape 84"/>
          <p:cNvCxnSpPr>
            <a:stCxn id="86" idx="3"/>
            <a:endCxn id="77" idx="0"/>
          </p:cNvCxnSpPr>
          <p:nvPr/>
        </p:nvCxnSpPr>
        <p:spPr bwMode="auto">
          <a:xfrm rot="16200000" flipH="1">
            <a:off x="4487923" y="4878424"/>
            <a:ext cx="499521" cy="12115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Curved Connector 88"/>
          <p:cNvCxnSpPr>
            <a:stCxn id="86" idx="5"/>
            <a:endCxn id="77" idx="0"/>
          </p:cNvCxnSpPr>
          <p:nvPr/>
        </p:nvCxnSpPr>
        <p:spPr bwMode="auto">
          <a:xfrm rot="5400000">
            <a:off x="4634414" y="4853091"/>
            <a:ext cx="499521" cy="17182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hape 84"/>
          <p:cNvCxnSpPr>
            <a:stCxn id="6" idx="4"/>
            <a:endCxn id="86" idx="1"/>
          </p:cNvCxnSpPr>
          <p:nvPr/>
        </p:nvCxnSpPr>
        <p:spPr bwMode="auto">
          <a:xfrm rot="16200000" flipH="1">
            <a:off x="3776169" y="3557066"/>
            <a:ext cx="378136" cy="1423735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0" name="Curved Connector 109"/>
          <p:cNvCxnSpPr>
            <a:stCxn id="303" idx="4"/>
            <a:endCxn id="86" idx="0"/>
          </p:cNvCxnSpPr>
          <p:nvPr/>
        </p:nvCxnSpPr>
        <p:spPr bwMode="auto">
          <a:xfrm rot="5400000">
            <a:off x="5479911" y="3417201"/>
            <a:ext cx="336594" cy="164922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Curved Connector 118"/>
          <p:cNvCxnSpPr>
            <a:stCxn id="6" idx="4"/>
            <a:endCxn id="86" idx="0"/>
          </p:cNvCxnSpPr>
          <p:nvPr/>
        </p:nvCxnSpPr>
        <p:spPr bwMode="auto">
          <a:xfrm rot="16200000" flipH="1">
            <a:off x="3873361" y="3459875"/>
            <a:ext cx="330244" cy="157022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61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17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307" grpId="0" animBg="1"/>
      <p:bldP spid="8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BDD Data Structure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6" name="Oval 71"/>
          <p:cNvSpPr>
            <a:spLocks noChangeArrowheads="1"/>
          </p:cNvSpPr>
          <p:nvPr/>
        </p:nvSpPr>
        <p:spPr bwMode="auto">
          <a:xfrm>
            <a:off x="3020801" y="37591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40251" y="37464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27827" y="44736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591161" y="3929775"/>
            <a:ext cx="400094" cy="6875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14445" y="51089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23434" y="4810795"/>
            <a:ext cx="356232" cy="2401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25461" y="564713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58708" y="549750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9" name="AutoShape 87"/>
          <p:cNvCxnSpPr>
            <a:cxnSpLocks noChangeShapeType="1"/>
            <a:stCxn id="309" idx="3"/>
            <a:endCxn id="79" idx="3"/>
          </p:cNvCxnSpPr>
          <p:nvPr/>
        </p:nvCxnSpPr>
        <p:spPr bwMode="auto">
          <a:xfrm rot="5400000">
            <a:off x="5898036" y="4441243"/>
            <a:ext cx="530223" cy="2423953"/>
          </a:xfrm>
          <a:prstGeom prst="curvedConnector2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40063" y="24383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32101" y="27812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74258" y="25733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6" name="AutoShape 87"/>
          <p:cNvCxnSpPr>
            <a:cxnSpLocks noChangeShapeType="1"/>
            <a:stCxn id="334" idx="4"/>
            <a:endCxn id="6" idx="0"/>
          </p:cNvCxnSpPr>
          <p:nvPr/>
        </p:nvCxnSpPr>
        <p:spPr bwMode="auto">
          <a:xfrm rot="5400000">
            <a:off x="3658183" y="2678103"/>
            <a:ext cx="650875" cy="151130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grpSp>
        <p:nvGrpSpPr>
          <p:cNvPr id="4" name="Group 82"/>
          <p:cNvGrpSpPr/>
          <p:nvPr/>
        </p:nvGrpSpPr>
        <p:grpSpPr>
          <a:xfrm>
            <a:off x="4552993" y="5188764"/>
            <a:ext cx="414337" cy="912447"/>
            <a:chOff x="863643" y="3857804"/>
            <a:chExt cx="414337" cy="912447"/>
          </a:xfrm>
        </p:grpSpPr>
        <p:sp>
          <p:nvSpPr>
            <p:cNvPr id="77" name="Oval 74"/>
            <p:cNvSpPr>
              <a:spLocks noChangeArrowheads="1"/>
            </p:cNvSpPr>
            <p:nvPr/>
          </p:nvSpPr>
          <p:spPr bwMode="auto">
            <a:xfrm>
              <a:off x="863643" y="3857804"/>
              <a:ext cx="414337" cy="3270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 smtClean="0"/>
                <a:t>Z</a:t>
              </a:r>
              <a:endParaRPr lang="en-US" sz="1800" b="1" dirty="0"/>
            </a:p>
          </p:txBody>
        </p:sp>
        <p:sp>
          <p:nvSpPr>
            <p:cNvPr id="79" name="Rectangle 70"/>
            <p:cNvSpPr>
              <a:spLocks noChangeArrowheads="1"/>
            </p:cNvSpPr>
            <p:nvPr/>
          </p:nvSpPr>
          <p:spPr bwMode="auto">
            <a:xfrm>
              <a:off x="896060" y="4404491"/>
              <a:ext cx="365760" cy="3657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/>
                <a:t>0</a:t>
              </a:r>
            </a:p>
          </p:txBody>
        </p:sp>
        <p:cxnSp>
          <p:nvCxnSpPr>
            <p:cNvPr id="81" name="AutoShape 75"/>
            <p:cNvCxnSpPr>
              <a:cxnSpLocks noChangeShapeType="1"/>
              <a:stCxn id="77" idx="5"/>
              <a:endCxn id="79" idx="0"/>
            </p:cNvCxnSpPr>
            <p:nvPr/>
          </p:nvCxnSpPr>
          <p:spPr bwMode="auto">
            <a:xfrm rot="5400000">
              <a:off x="1014344" y="4201533"/>
              <a:ext cx="267554" cy="13836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82" name="AutoShape 87"/>
            <p:cNvCxnSpPr>
              <a:cxnSpLocks noChangeShapeType="1"/>
              <a:stCxn id="79" idx="0"/>
              <a:endCxn id="77" idx="3"/>
            </p:cNvCxnSpPr>
            <p:nvPr/>
          </p:nvCxnSpPr>
          <p:spPr bwMode="auto">
            <a:xfrm rot="16200000" flipV="1">
              <a:off x="867854" y="4193404"/>
              <a:ext cx="267554" cy="154619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</p:grpSp>
      <p:cxnSp>
        <p:nvCxnSpPr>
          <p:cNvPr id="132" name="Curved Connector 131"/>
          <p:cNvCxnSpPr>
            <a:stCxn id="304" idx="3"/>
            <a:endCxn id="77" idx="0"/>
          </p:cNvCxnSpPr>
          <p:nvPr/>
        </p:nvCxnSpPr>
        <p:spPr bwMode="auto">
          <a:xfrm rot="5400000">
            <a:off x="5656324" y="3856582"/>
            <a:ext cx="436021" cy="222834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Oval 72"/>
          <p:cNvSpPr>
            <a:spLocks noChangeArrowheads="1"/>
          </p:cNvSpPr>
          <p:nvPr/>
        </p:nvSpPr>
        <p:spPr bwMode="auto">
          <a:xfrm>
            <a:off x="4591027" y="44482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87" name="Shape 84"/>
          <p:cNvCxnSpPr>
            <a:stCxn id="86" idx="3"/>
            <a:endCxn id="77" idx="0"/>
          </p:cNvCxnSpPr>
          <p:nvPr/>
        </p:nvCxnSpPr>
        <p:spPr bwMode="auto">
          <a:xfrm rot="16200000" flipH="1">
            <a:off x="4475223" y="4903824"/>
            <a:ext cx="461421" cy="108457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9" name="Curved Connector 88"/>
          <p:cNvCxnSpPr>
            <a:stCxn id="86" idx="5"/>
            <a:endCxn id="77" idx="0"/>
          </p:cNvCxnSpPr>
          <p:nvPr/>
        </p:nvCxnSpPr>
        <p:spPr bwMode="auto">
          <a:xfrm rot="5400000">
            <a:off x="4621714" y="4865791"/>
            <a:ext cx="461421" cy="18452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hape 84"/>
          <p:cNvCxnSpPr>
            <a:stCxn id="6" idx="4"/>
            <a:endCxn id="86" idx="1"/>
          </p:cNvCxnSpPr>
          <p:nvPr/>
        </p:nvCxnSpPr>
        <p:spPr bwMode="auto">
          <a:xfrm rot="16200000" flipH="1">
            <a:off x="3734894" y="3579291"/>
            <a:ext cx="409886" cy="1423735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0" name="Curved Connector 109"/>
          <p:cNvCxnSpPr>
            <a:endCxn id="86" idx="0"/>
          </p:cNvCxnSpPr>
          <p:nvPr/>
        </p:nvCxnSpPr>
        <p:spPr bwMode="auto">
          <a:xfrm rot="5400000">
            <a:off x="5416411" y="3417201"/>
            <a:ext cx="412794" cy="1649224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Curved Connector 118"/>
          <p:cNvCxnSpPr>
            <a:stCxn id="6" idx="4"/>
            <a:endCxn id="86" idx="0"/>
          </p:cNvCxnSpPr>
          <p:nvPr/>
        </p:nvCxnSpPr>
        <p:spPr bwMode="auto">
          <a:xfrm rot="16200000" flipH="1">
            <a:off x="3832086" y="3482100"/>
            <a:ext cx="361994" cy="1570226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70"/>
          <p:cNvSpPr>
            <a:spLocks noChangeArrowheads="1"/>
          </p:cNvSpPr>
          <p:nvPr/>
        </p:nvSpPr>
        <p:spPr bwMode="auto">
          <a:xfrm>
            <a:off x="4928310" y="570370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51" name="Curved Connector 50"/>
          <p:cNvCxnSpPr>
            <a:stCxn id="304" idx="3"/>
            <a:endCxn id="50" idx="0"/>
          </p:cNvCxnSpPr>
          <p:nvPr/>
        </p:nvCxnSpPr>
        <p:spPr bwMode="auto">
          <a:xfrm rot="5400000">
            <a:off x="5574369" y="4289565"/>
            <a:ext cx="950958" cy="1877315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Curved Connector 53"/>
          <p:cNvCxnSpPr>
            <a:stCxn id="303" idx="4"/>
            <a:endCxn id="50" idx="0"/>
          </p:cNvCxnSpPr>
          <p:nvPr/>
        </p:nvCxnSpPr>
        <p:spPr bwMode="auto">
          <a:xfrm rot="5400000">
            <a:off x="4964213" y="4220493"/>
            <a:ext cx="1630185" cy="133623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Curved Connector 56"/>
          <p:cNvCxnSpPr>
            <a:stCxn id="334" idx="4"/>
            <a:endCxn id="50" idx="0"/>
          </p:cNvCxnSpPr>
          <p:nvPr/>
        </p:nvCxnSpPr>
        <p:spPr bwMode="auto">
          <a:xfrm rot="16200000" flipH="1">
            <a:off x="3627538" y="4220048"/>
            <a:ext cx="2595385" cy="3719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Curved Connector 63"/>
          <p:cNvCxnSpPr>
            <a:stCxn id="309" idx="3"/>
            <a:endCxn id="50" idx="0"/>
          </p:cNvCxnSpPr>
          <p:nvPr/>
        </p:nvCxnSpPr>
        <p:spPr bwMode="auto">
          <a:xfrm rot="5400000">
            <a:off x="6085361" y="4413938"/>
            <a:ext cx="315593" cy="226393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62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9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6" grpId="0" animBg="1"/>
      <p:bldP spid="5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BDD Data Structure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52951" y="37718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40527" y="44990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603861" y="3955175"/>
            <a:ext cx="400094" cy="6875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27145" y="51343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36134" y="4836195"/>
            <a:ext cx="356232" cy="2401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38161" y="567253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71408" y="552290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52763" y="24637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44801" y="28066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86958" y="25987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50" name="Rectangle 70"/>
          <p:cNvSpPr>
            <a:spLocks noChangeArrowheads="1"/>
          </p:cNvSpPr>
          <p:nvPr/>
        </p:nvSpPr>
        <p:spPr bwMode="auto">
          <a:xfrm>
            <a:off x="4941010" y="572910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51" name="Curved Connector 50"/>
          <p:cNvCxnSpPr>
            <a:stCxn id="304" idx="3"/>
            <a:endCxn id="50" idx="0"/>
          </p:cNvCxnSpPr>
          <p:nvPr/>
        </p:nvCxnSpPr>
        <p:spPr bwMode="auto">
          <a:xfrm rot="5400000">
            <a:off x="5587069" y="4314965"/>
            <a:ext cx="950958" cy="1877315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Curved Connector 53"/>
          <p:cNvCxnSpPr>
            <a:stCxn id="303" idx="4"/>
            <a:endCxn id="50" idx="0"/>
          </p:cNvCxnSpPr>
          <p:nvPr/>
        </p:nvCxnSpPr>
        <p:spPr bwMode="auto">
          <a:xfrm rot="5400000">
            <a:off x="4976913" y="4245893"/>
            <a:ext cx="1630185" cy="133623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Curved Connector 56"/>
          <p:cNvCxnSpPr>
            <a:stCxn id="334" idx="4"/>
            <a:endCxn id="50" idx="0"/>
          </p:cNvCxnSpPr>
          <p:nvPr/>
        </p:nvCxnSpPr>
        <p:spPr bwMode="auto">
          <a:xfrm rot="16200000" flipH="1">
            <a:off x="3640238" y="4245448"/>
            <a:ext cx="2595385" cy="37192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Curved Connector 63"/>
          <p:cNvCxnSpPr>
            <a:stCxn id="309" idx="3"/>
            <a:endCxn id="50" idx="0"/>
          </p:cNvCxnSpPr>
          <p:nvPr/>
        </p:nvCxnSpPr>
        <p:spPr bwMode="auto">
          <a:xfrm rot="5400000">
            <a:off x="6098061" y="4439338"/>
            <a:ext cx="315593" cy="2263933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CC05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727700" y="2085976"/>
            <a:ext cx="1106488" cy="3944938"/>
            <a:chOff x="3142" y="1113"/>
            <a:chExt cx="697" cy="2485"/>
          </a:xfrm>
        </p:grpSpPr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42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Y</a:t>
              </a:r>
            </a:p>
          </p:txBody>
        </p:sp>
        <p:sp>
          <p:nvSpPr>
            <p:cNvPr id="45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W</a:t>
              </a:r>
            </a:p>
          </p:txBody>
        </p:sp>
        <p:sp>
          <p:nvSpPr>
            <p:cNvPr id="46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47" name="AutoShape 25"/>
            <p:cNvCxnSpPr>
              <a:cxnSpLocks noChangeShapeType="1"/>
              <a:stCxn id="42" idx="4"/>
              <a:endCxn id="43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48" name="AutoShape 27"/>
            <p:cNvCxnSpPr>
              <a:cxnSpLocks noChangeShapeType="1"/>
              <a:endCxn id="42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49" name="AutoShape 28"/>
            <p:cNvCxnSpPr>
              <a:cxnSpLocks noChangeShapeType="1"/>
              <a:stCxn id="43" idx="4"/>
              <a:endCxn id="45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52" name="AutoShape 29"/>
            <p:cNvCxnSpPr>
              <a:cxnSpLocks noChangeShapeType="1"/>
              <a:stCxn id="45" idx="4"/>
              <a:endCxn id="46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53" name="AutoShape 31"/>
            <p:cNvCxnSpPr>
              <a:cxnSpLocks noChangeShapeType="1"/>
              <a:stCxn id="46" idx="4"/>
              <a:endCxn id="41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55" name="AutoShape 32"/>
            <p:cNvCxnSpPr>
              <a:cxnSpLocks noChangeShapeType="1"/>
              <a:stCxn id="42" idx="5"/>
              <a:endCxn id="41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56" name="AutoShape 33"/>
            <p:cNvCxnSpPr>
              <a:cxnSpLocks noChangeShapeType="1"/>
              <a:stCxn id="43" idx="5"/>
              <a:endCxn id="41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58" name="AutoShape 34"/>
            <p:cNvCxnSpPr>
              <a:cxnSpLocks noChangeShapeType="1"/>
              <a:stCxn id="46" idx="5"/>
              <a:endCxn id="41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59" name="AutoShape 35"/>
            <p:cNvCxnSpPr>
              <a:cxnSpLocks noChangeShapeType="1"/>
              <a:stCxn id="45" idx="5"/>
              <a:endCxn id="41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9" grpId="0" animBg="1"/>
      <p:bldP spid="318" grpId="0" animBg="1"/>
      <p:bldP spid="334" grpId="0" animBg="1"/>
      <p:bldP spid="5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BDD Construction Cont..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800" y="1587500"/>
            <a:ext cx="1676400" cy="32933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1800" dirty="0" smtClean="0"/>
              <a:t>Unique Table</a:t>
            </a:r>
            <a:endParaRPr lang="en-US" sz="1800" dirty="0"/>
          </a:p>
        </p:txBody>
      </p:sp>
      <p:sp>
        <p:nvSpPr>
          <p:cNvPr id="124" name="Text Box 16"/>
          <p:cNvSpPr txBox="1">
            <a:spLocks noChangeArrowheads="1"/>
          </p:cNvSpPr>
          <p:nvPr/>
        </p:nvSpPr>
        <p:spPr bwMode="auto">
          <a:xfrm>
            <a:off x="6883401" y="5613652"/>
            <a:ext cx="2260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d1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W)</a:t>
            </a:r>
            <a:endParaRPr lang="en-US" sz="1800" dirty="0"/>
          </a:p>
        </p:txBody>
      </p:sp>
      <p:grpSp>
        <p:nvGrpSpPr>
          <p:cNvPr id="125" name="Group 66"/>
          <p:cNvGrpSpPr>
            <a:grpSpLocks/>
          </p:cNvGrpSpPr>
          <p:nvPr/>
        </p:nvGrpSpPr>
        <p:grpSpPr bwMode="auto">
          <a:xfrm>
            <a:off x="7051676" y="2121258"/>
            <a:ext cx="1315116" cy="3442485"/>
            <a:chOff x="3142" y="1097"/>
            <a:chExt cx="697" cy="2501"/>
          </a:xfrm>
        </p:grpSpPr>
        <p:sp>
          <p:nvSpPr>
            <p:cNvPr id="126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127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128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129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W</a:t>
              </a:r>
            </a:p>
          </p:txBody>
        </p:sp>
        <p:sp>
          <p:nvSpPr>
            <p:cNvPr id="130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Z</a:t>
              </a:r>
            </a:p>
          </p:txBody>
        </p:sp>
        <p:cxnSp>
          <p:nvCxnSpPr>
            <p:cNvPr id="131" name="AutoShape 25"/>
            <p:cNvCxnSpPr>
              <a:cxnSpLocks noChangeShapeType="1"/>
              <a:stCxn id="127" idx="4"/>
              <a:endCxn id="128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3" name="AutoShape 27"/>
            <p:cNvCxnSpPr>
              <a:cxnSpLocks noChangeShapeType="1"/>
              <a:endCxn id="127" idx="0"/>
            </p:cNvCxnSpPr>
            <p:nvPr/>
          </p:nvCxnSpPr>
          <p:spPr bwMode="auto">
            <a:xfrm rot="5400000">
              <a:off x="3649" y="1156"/>
              <a:ext cx="190" cy="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34" name="AutoShape 28"/>
            <p:cNvCxnSpPr>
              <a:cxnSpLocks noChangeShapeType="1"/>
              <a:stCxn id="128" idx="4"/>
              <a:endCxn id="129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5" name="AutoShape 29"/>
            <p:cNvCxnSpPr>
              <a:cxnSpLocks noChangeShapeType="1"/>
              <a:stCxn id="129" idx="4"/>
              <a:endCxn id="130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6" name="AutoShape 31"/>
            <p:cNvCxnSpPr>
              <a:cxnSpLocks noChangeShapeType="1"/>
              <a:stCxn id="130" idx="4"/>
              <a:endCxn id="126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37" name="AutoShape 32"/>
            <p:cNvCxnSpPr>
              <a:cxnSpLocks noChangeShapeType="1"/>
              <a:stCxn id="127" idx="5"/>
              <a:endCxn id="126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38" name="AutoShape 33"/>
            <p:cNvCxnSpPr>
              <a:cxnSpLocks noChangeShapeType="1"/>
              <a:stCxn id="128" idx="5"/>
              <a:endCxn id="126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39" name="AutoShape 34"/>
            <p:cNvCxnSpPr>
              <a:cxnSpLocks noChangeShapeType="1"/>
              <a:stCxn id="130" idx="5"/>
              <a:endCxn id="126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40" name="AutoShape 35"/>
            <p:cNvCxnSpPr>
              <a:cxnSpLocks noChangeShapeType="1"/>
              <a:stCxn id="129" idx="5"/>
              <a:endCxn id="126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sp>
        <p:nvSpPr>
          <p:cNvPr id="141" name="Text Box 40"/>
          <p:cNvSpPr txBox="1">
            <a:spLocks noChangeArrowheads="1"/>
          </p:cNvSpPr>
          <p:nvPr/>
        </p:nvSpPr>
        <p:spPr bwMode="auto">
          <a:xfrm>
            <a:off x="6420379" y="5660988"/>
            <a:ext cx="231087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d0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42" name="Text Box 44"/>
          <p:cNvSpPr txBox="1">
            <a:spLocks noChangeArrowheads="1"/>
          </p:cNvSpPr>
          <p:nvPr/>
        </p:nvSpPr>
        <p:spPr bwMode="auto">
          <a:xfrm>
            <a:off x="5135983" y="3836947"/>
            <a:ext cx="37581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6762978" y="3769988"/>
            <a:ext cx="437921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/>
              <a:t>+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2292822" y="5752774"/>
            <a:ext cx="43492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 </a:t>
            </a:r>
            <a:r>
              <a:rPr lang="en-US" sz="1800" dirty="0"/>
              <a:t>+ (</a:t>
            </a:r>
            <a:r>
              <a:rPr lang="en-US" sz="1800" dirty="0" smtClean="0"/>
              <a:t>X’ </a:t>
            </a:r>
            <a:r>
              <a:rPr lang="en-US" sz="1800" dirty="0"/>
              <a:t>* Y’ * Z’ * </a:t>
            </a:r>
            <a:r>
              <a:rPr lang="en-US" sz="1800" dirty="0" smtClean="0"/>
              <a:t>W)</a:t>
            </a:r>
            <a:endParaRPr lang="en-US" sz="1800" dirty="0"/>
          </a:p>
        </p:txBody>
      </p:sp>
      <p:grpSp>
        <p:nvGrpSpPr>
          <p:cNvPr id="186" name="Group 101"/>
          <p:cNvGrpSpPr>
            <a:grpSpLocks/>
          </p:cNvGrpSpPr>
          <p:nvPr/>
        </p:nvGrpSpPr>
        <p:grpSpPr bwMode="auto">
          <a:xfrm>
            <a:off x="2298701" y="2027393"/>
            <a:ext cx="1315116" cy="3420462"/>
            <a:chOff x="3142" y="1113"/>
            <a:chExt cx="697" cy="2485"/>
          </a:xfrm>
        </p:grpSpPr>
        <p:sp>
          <p:nvSpPr>
            <p:cNvPr id="187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188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189" name="Oval 104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190" name="Oval 105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W</a:t>
              </a:r>
            </a:p>
          </p:txBody>
        </p:sp>
        <p:sp>
          <p:nvSpPr>
            <p:cNvPr id="191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192" name="AutoShape 107"/>
            <p:cNvCxnSpPr>
              <a:cxnSpLocks noChangeShapeType="1"/>
              <a:stCxn id="188" idx="4"/>
              <a:endCxn id="189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4" name="AutoShape 109"/>
            <p:cNvCxnSpPr>
              <a:cxnSpLocks noChangeShapeType="1"/>
              <a:endCxn id="188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95" name="AutoShape 110"/>
            <p:cNvCxnSpPr>
              <a:cxnSpLocks noChangeShapeType="1"/>
              <a:stCxn id="189" idx="4"/>
              <a:endCxn id="190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6" name="AutoShape 111"/>
            <p:cNvCxnSpPr>
              <a:cxnSpLocks noChangeShapeType="1"/>
              <a:stCxn id="190" idx="4"/>
              <a:endCxn id="191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7" name="AutoShape 112"/>
            <p:cNvCxnSpPr>
              <a:cxnSpLocks noChangeShapeType="1"/>
              <a:stCxn id="191" idx="4"/>
              <a:endCxn id="187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98" name="AutoShape 113"/>
            <p:cNvCxnSpPr>
              <a:cxnSpLocks noChangeShapeType="1"/>
              <a:stCxn id="188" idx="5"/>
              <a:endCxn id="187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9" name="AutoShape 114"/>
            <p:cNvCxnSpPr>
              <a:cxnSpLocks noChangeShapeType="1"/>
              <a:stCxn id="189" idx="5"/>
              <a:endCxn id="187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00" name="AutoShape 115"/>
            <p:cNvCxnSpPr>
              <a:cxnSpLocks noChangeShapeType="1"/>
              <a:stCxn id="191" idx="5"/>
              <a:endCxn id="187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01" name="AutoShape 116"/>
            <p:cNvCxnSpPr>
              <a:cxnSpLocks noChangeShapeType="1"/>
              <a:stCxn id="190" idx="5"/>
              <a:endCxn id="187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sp>
        <p:nvSpPr>
          <p:cNvPr id="202" name="Text Box 117"/>
          <p:cNvSpPr txBox="1">
            <a:spLocks noChangeArrowheads="1"/>
          </p:cNvSpPr>
          <p:nvPr/>
        </p:nvSpPr>
        <p:spPr bwMode="auto">
          <a:xfrm>
            <a:off x="1539141" y="5683213"/>
            <a:ext cx="2918559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= </a:t>
            </a:r>
            <a:r>
              <a:rPr lang="en-US" sz="1800" dirty="0"/>
              <a:t>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85" name="Rectangle 100"/>
          <p:cNvSpPr>
            <a:spLocks noChangeArrowheads="1"/>
          </p:cNvSpPr>
          <p:nvPr/>
        </p:nvSpPr>
        <p:spPr bwMode="auto">
          <a:xfrm>
            <a:off x="5715620" y="3853821"/>
            <a:ext cx="747182" cy="38815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600" dirty="0" smtClean="0"/>
              <a:t>1</a:t>
            </a:r>
            <a:endParaRPr lang="en-US" sz="2600" dirty="0"/>
          </a:p>
        </p:txBody>
      </p:sp>
      <p:sp>
        <p:nvSpPr>
          <p:cNvPr id="248" name="Rectangle 100"/>
          <p:cNvSpPr>
            <a:spLocks noChangeArrowheads="1"/>
          </p:cNvSpPr>
          <p:nvPr/>
        </p:nvSpPr>
        <p:spPr bwMode="auto">
          <a:xfrm>
            <a:off x="3289920" y="3853821"/>
            <a:ext cx="747182" cy="38815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600" dirty="0" smtClean="0"/>
              <a:t>1</a:t>
            </a:r>
            <a:endParaRPr lang="en-US" sz="2600" dirty="0"/>
          </a:p>
        </p:txBody>
      </p:sp>
      <p:sp>
        <p:nvSpPr>
          <p:cNvPr id="184" name="Text Box 99"/>
          <p:cNvSpPr txBox="1">
            <a:spLocks noChangeArrowheads="1"/>
          </p:cNvSpPr>
          <p:nvPr/>
        </p:nvSpPr>
        <p:spPr bwMode="auto">
          <a:xfrm>
            <a:off x="2816395" y="4857425"/>
            <a:ext cx="104440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/>
              <a:t>I</a:t>
            </a:r>
            <a:r>
              <a:rPr lang="en-US" sz="1800" baseline="-25000" dirty="0" err="1"/>
              <a:t>trace</a:t>
            </a:r>
            <a:r>
              <a:rPr lang="en-US" sz="1800" baseline="-25000" dirty="0"/>
              <a:t> </a:t>
            </a:r>
            <a:r>
              <a:rPr lang="en-US" sz="1800" dirty="0" smtClean="0"/>
              <a:t>= 0 </a:t>
            </a:r>
            <a:endParaRPr lang="en-US" sz="1800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7643483" y="2133016"/>
            <a:ext cx="1315116" cy="3431474"/>
            <a:chOff x="7643483" y="2133016"/>
            <a:chExt cx="1315116" cy="3431474"/>
          </a:xfrm>
        </p:grpSpPr>
        <p:grpSp>
          <p:nvGrpSpPr>
            <p:cNvPr id="144" name="Group 67"/>
            <p:cNvGrpSpPr>
              <a:grpSpLocks/>
            </p:cNvGrpSpPr>
            <p:nvPr/>
          </p:nvGrpSpPr>
          <p:grpSpPr bwMode="auto">
            <a:xfrm>
              <a:off x="7643483" y="2133016"/>
              <a:ext cx="1315116" cy="3431474"/>
              <a:chOff x="4712" y="1079"/>
              <a:chExt cx="697" cy="2493"/>
            </a:xfrm>
          </p:grpSpPr>
          <p:sp>
            <p:nvSpPr>
              <p:cNvPr id="145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/>
                  <a:t>1</a:t>
                </a:r>
              </a:p>
            </p:txBody>
          </p:sp>
          <p:sp>
            <p:nvSpPr>
              <p:cNvPr id="146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 dirty="0"/>
                  <a:t>X</a:t>
                </a:r>
              </a:p>
            </p:txBody>
          </p:sp>
          <p:sp>
            <p:nvSpPr>
              <p:cNvPr id="147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Y</a:t>
                </a:r>
              </a:p>
            </p:txBody>
          </p:sp>
          <p:sp>
            <p:nvSpPr>
              <p:cNvPr id="148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W</a:t>
                </a:r>
              </a:p>
            </p:txBody>
          </p:sp>
          <p:sp>
            <p:nvSpPr>
              <p:cNvPr id="149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Z</a:t>
                </a:r>
              </a:p>
            </p:txBody>
          </p:sp>
          <p:cxnSp>
            <p:nvCxnSpPr>
              <p:cNvPr id="152" name="AutoShape 57"/>
              <p:cNvCxnSpPr>
                <a:cxnSpLocks noChangeShapeType="1"/>
              </p:cNvCxnSpPr>
              <p:nvPr/>
            </p:nvCxnSpPr>
            <p:spPr bwMode="auto">
              <a:xfrm rot="5400000">
                <a:off x="5228" y="1124"/>
                <a:ext cx="176" cy="86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53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154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55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56" name="AutoShape 61"/>
              <p:cNvCxnSpPr>
                <a:cxnSpLocks noChangeShapeType="1"/>
                <a:stCxn id="146" idx="5"/>
                <a:endCxn id="145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57" name="AutoShape 62"/>
              <p:cNvCxnSpPr>
                <a:cxnSpLocks noChangeShapeType="1"/>
                <a:stCxn id="147" idx="5"/>
                <a:endCxn id="145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58" name="AutoShape 63"/>
              <p:cNvCxnSpPr>
                <a:cxnSpLocks noChangeShapeType="1"/>
                <a:stCxn id="149" idx="5"/>
                <a:endCxn id="145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59" name="AutoShape 64"/>
              <p:cNvCxnSpPr>
                <a:cxnSpLocks noChangeShapeType="1"/>
                <a:stCxn id="148" idx="5"/>
                <a:endCxn id="145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183" name="AutoShape 25"/>
            <p:cNvCxnSpPr>
              <a:cxnSpLocks noChangeShapeType="1"/>
              <a:stCxn id="146" idx="4"/>
              <a:endCxn id="147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225" name="Group 101"/>
          <p:cNvGrpSpPr>
            <a:grpSpLocks/>
          </p:cNvGrpSpPr>
          <p:nvPr/>
        </p:nvGrpSpPr>
        <p:grpSpPr bwMode="auto">
          <a:xfrm>
            <a:off x="3911601" y="2179793"/>
            <a:ext cx="1315116" cy="3420462"/>
            <a:chOff x="3142" y="1113"/>
            <a:chExt cx="697" cy="2485"/>
          </a:xfrm>
        </p:grpSpPr>
        <p:sp>
          <p:nvSpPr>
            <p:cNvPr id="226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228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229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Y</a:t>
              </a:r>
            </a:p>
          </p:txBody>
        </p:sp>
        <p:sp>
          <p:nvSpPr>
            <p:cNvPr id="231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232" name="AutoShape 107"/>
            <p:cNvCxnSpPr>
              <a:cxnSpLocks noChangeShapeType="1"/>
              <a:stCxn id="228" idx="4"/>
              <a:endCxn id="229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4" name="AutoShape 109"/>
            <p:cNvCxnSpPr>
              <a:cxnSpLocks noChangeShapeType="1"/>
              <a:endCxn id="228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35" name="AutoShape 110"/>
            <p:cNvCxnSpPr>
              <a:cxnSpLocks noChangeShapeType="1"/>
              <a:stCxn id="229" idx="4"/>
              <a:endCxn id="231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7" name="AutoShape 112"/>
            <p:cNvCxnSpPr>
              <a:cxnSpLocks noChangeShapeType="1"/>
              <a:stCxn id="231" idx="4"/>
              <a:endCxn id="226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38" name="AutoShape 113"/>
            <p:cNvCxnSpPr>
              <a:cxnSpLocks noChangeShapeType="1"/>
              <a:stCxn id="228" idx="5"/>
              <a:endCxn id="226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9" name="AutoShape 114"/>
            <p:cNvCxnSpPr>
              <a:cxnSpLocks noChangeShapeType="1"/>
              <a:stCxn id="229" idx="5"/>
              <a:endCxn id="226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40" name="AutoShape 115"/>
            <p:cNvCxnSpPr>
              <a:cxnSpLocks noChangeShapeType="1"/>
              <a:stCxn id="231" idx="5"/>
              <a:endCxn id="226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aphicFrame>
        <p:nvGraphicFramePr>
          <p:cNvPr id="322" name="Table 321"/>
          <p:cNvGraphicFramePr>
            <a:graphicFrameLocks noGrp="1"/>
          </p:cNvGraphicFramePr>
          <p:nvPr/>
        </p:nvGraphicFramePr>
        <p:xfrm>
          <a:off x="165100" y="1968500"/>
          <a:ext cx="12801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3" name="Table 322"/>
          <p:cNvGraphicFramePr>
            <a:graphicFrameLocks noGrp="1"/>
          </p:cNvGraphicFramePr>
          <p:nvPr/>
        </p:nvGraphicFramePr>
        <p:xfrm>
          <a:off x="203200" y="3295650"/>
          <a:ext cx="12801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</a:tblGrid>
              <a:tr h="1005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4" name="Table 323"/>
          <p:cNvGraphicFramePr>
            <a:graphicFrameLocks noGrp="1"/>
          </p:cNvGraphicFramePr>
          <p:nvPr/>
        </p:nvGraphicFramePr>
        <p:xfrm>
          <a:off x="190501" y="4730750"/>
          <a:ext cx="1358899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899"/>
              </a:tblGrid>
              <a:tr h="1022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5" name="Oval 22"/>
          <p:cNvSpPr>
            <a:spLocks noChangeArrowheads="1"/>
          </p:cNvSpPr>
          <p:nvPr/>
        </p:nvSpPr>
        <p:spPr bwMode="auto">
          <a:xfrm>
            <a:off x="672791" y="20021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26" name="Oval 22"/>
          <p:cNvSpPr>
            <a:spLocks noChangeArrowheads="1"/>
          </p:cNvSpPr>
          <p:nvPr/>
        </p:nvSpPr>
        <p:spPr bwMode="auto">
          <a:xfrm>
            <a:off x="228291" y="2027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27" name="Oval 22"/>
          <p:cNvSpPr>
            <a:spLocks noChangeArrowheads="1"/>
          </p:cNvSpPr>
          <p:nvPr/>
        </p:nvSpPr>
        <p:spPr bwMode="auto">
          <a:xfrm>
            <a:off x="1104591" y="2027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28" name="Oval 22"/>
          <p:cNvSpPr>
            <a:spLocks noChangeArrowheads="1"/>
          </p:cNvSpPr>
          <p:nvPr/>
        </p:nvSpPr>
        <p:spPr bwMode="auto">
          <a:xfrm>
            <a:off x="228291" y="2332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29" name="Oval 22"/>
          <p:cNvSpPr>
            <a:spLocks noChangeArrowheads="1"/>
          </p:cNvSpPr>
          <p:nvPr/>
        </p:nvSpPr>
        <p:spPr bwMode="auto">
          <a:xfrm>
            <a:off x="672791" y="2332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30" name="Oval 22"/>
          <p:cNvSpPr>
            <a:spLocks noChangeArrowheads="1"/>
          </p:cNvSpPr>
          <p:nvPr/>
        </p:nvSpPr>
        <p:spPr bwMode="auto">
          <a:xfrm>
            <a:off x="1117291" y="2332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31" name="Oval 22"/>
          <p:cNvSpPr>
            <a:spLocks noChangeArrowheads="1"/>
          </p:cNvSpPr>
          <p:nvPr/>
        </p:nvSpPr>
        <p:spPr bwMode="auto">
          <a:xfrm>
            <a:off x="240991" y="2662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32" name="Oval 22"/>
          <p:cNvSpPr>
            <a:spLocks noChangeArrowheads="1"/>
          </p:cNvSpPr>
          <p:nvPr/>
        </p:nvSpPr>
        <p:spPr bwMode="auto">
          <a:xfrm>
            <a:off x="672791" y="2662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333" name="Oval 22"/>
          <p:cNvSpPr>
            <a:spLocks noChangeArrowheads="1"/>
          </p:cNvSpPr>
          <p:nvPr/>
        </p:nvSpPr>
        <p:spPr bwMode="auto">
          <a:xfrm>
            <a:off x="1117291" y="2662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grpSp>
        <p:nvGrpSpPr>
          <p:cNvPr id="334" name="Group 66"/>
          <p:cNvGrpSpPr>
            <a:grpSpLocks/>
          </p:cNvGrpSpPr>
          <p:nvPr/>
        </p:nvGrpSpPr>
        <p:grpSpPr bwMode="auto">
          <a:xfrm>
            <a:off x="221962" y="3327400"/>
            <a:ext cx="484432" cy="950097"/>
            <a:chOff x="3142" y="858"/>
            <a:chExt cx="860" cy="2740"/>
          </a:xfrm>
        </p:grpSpPr>
        <p:sp>
          <p:nvSpPr>
            <p:cNvPr id="335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336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337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338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339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340" name="AutoShape 25"/>
            <p:cNvCxnSpPr>
              <a:cxnSpLocks noChangeShapeType="1"/>
              <a:stCxn id="336" idx="4"/>
              <a:endCxn id="337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41" name="Rectangle 26"/>
            <p:cNvSpPr>
              <a:spLocks noChangeArrowheads="1"/>
            </p:cNvSpPr>
            <p:nvPr/>
          </p:nvSpPr>
          <p:spPr bwMode="auto">
            <a:xfrm>
              <a:off x="3665" y="858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342" name="AutoShape 27"/>
            <p:cNvCxnSpPr>
              <a:cxnSpLocks noChangeShapeType="1"/>
              <a:stCxn id="341" idx="2"/>
              <a:endCxn id="336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43" name="AutoShape 28"/>
            <p:cNvCxnSpPr>
              <a:cxnSpLocks noChangeShapeType="1"/>
              <a:stCxn id="337" idx="4"/>
              <a:endCxn id="338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44" name="AutoShape 29"/>
            <p:cNvCxnSpPr>
              <a:cxnSpLocks noChangeShapeType="1"/>
              <a:stCxn id="338" idx="4"/>
              <a:endCxn id="339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45" name="AutoShape 31"/>
            <p:cNvCxnSpPr>
              <a:cxnSpLocks noChangeShapeType="1"/>
              <a:stCxn id="339" idx="4"/>
              <a:endCxn id="335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346" name="AutoShape 32"/>
            <p:cNvCxnSpPr>
              <a:cxnSpLocks noChangeShapeType="1"/>
              <a:stCxn id="336" idx="5"/>
              <a:endCxn id="335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347" name="AutoShape 33"/>
            <p:cNvCxnSpPr>
              <a:cxnSpLocks noChangeShapeType="1"/>
              <a:stCxn id="337" idx="5"/>
              <a:endCxn id="335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348" name="AutoShape 34"/>
            <p:cNvCxnSpPr>
              <a:cxnSpLocks noChangeShapeType="1"/>
              <a:stCxn id="339" idx="5"/>
              <a:endCxn id="335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49" name="AutoShape 35"/>
            <p:cNvCxnSpPr>
              <a:cxnSpLocks noChangeShapeType="1"/>
              <a:stCxn id="338" idx="5"/>
              <a:endCxn id="335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grpSp>
        <p:nvGrpSpPr>
          <p:cNvPr id="350" name="Group 101"/>
          <p:cNvGrpSpPr>
            <a:grpSpLocks/>
          </p:cNvGrpSpPr>
          <p:nvPr/>
        </p:nvGrpSpPr>
        <p:grpSpPr bwMode="auto">
          <a:xfrm>
            <a:off x="625186" y="3302000"/>
            <a:ext cx="373453" cy="949800"/>
            <a:chOff x="3142" y="844"/>
            <a:chExt cx="735" cy="2754"/>
          </a:xfrm>
          <a:solidFill>
            <a:schemeClr val="bg1"/>
          </a:solidFill>
        </p:grpSpPr>
        <p:sp>
          <p:nvSpPr>
            <p:cNvPr id="351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352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353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354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355" name="AutoShape 107"/>
            <p:cNvCxnSpPr>
              <a:cxnSpLocks noChangeShapeType="1"/>
              <a:stCxn id="352" idx="4"/>
              <a:endCxn id="353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sp>
          <p:nvSpPr>
            <p:cNvPr id="356" name="Rectangle 108"/>
            <p:cNvSpPr>
              <a:spLocks noChangeArrowheads="1"/>
            </p:cNvSpPr>
            <p:nvPr/>
          </p:nvSpPr>
          <p:spPr bwMode="auto">
            <a:xfrm>
              <a:off x="3540" y="844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357" name="AutoShape 109"/>
            <p:cNvCxnSpPr>
              <a:cxnSpLocks noChangeShapeType="1"/>
              <a:stCxn id="356" idx="2"/>
              <a:endCxn id="352" idx="0"/>
            </p:cNvCxnSpPr>
            <p:nvPr/>
          </p:nvCxnSpPr>
          <p:spPr bwMode="auto">
            <a:xfrm rot="5400000">
              <a:off x="3615" y="1193"/>
              <a:ext cx="188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58" name="AutoShape 110"/>
            <p:cNvCxnSpPr>
              <a:cxnSpLocks noChangeShapeType="1"/>
              <a:stCxn id="353" idx="4"/>
              <a:endCxn id="354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359" name="AutoShape 112"/>
            <p:cNvCxnSpPr>
              <a:cxnSpLocks noChangeShapeType="1"/>
              <a:stCxn id="354" idx="4"/>
              <a:endCxn id="351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grp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360" name="AutoShape 113"/>
            <p:cNvCxnSpPr>
              <a:cxnSpLocks noChangeShapeType="1"/>
              <a:stCxn id="352" idx="5"/>
              <a:endCxn id="351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361" name="AutoShape 114"/>
            <p:cNvCxnSpPr>
              <a:cxnSpLocks noChangeShapeType="1"/>
              <a:stCxn id="353" idx="5"/>
              <a:endCxn id="351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362" name="AutoShape 115"/>
            <p:cNvCxnSpPr>
              <a:cxnSpLocks noChangeShapeType="1"/>
              <a:stCxn id="354" idx="5"/>
              <a:endCxn id="351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409" name="Group 408"/>
          <p:cNvGrpSpPr/>
          <p:nvPr/>
        </p:nvGrpSpPr>
        <p:grpSpPr>
          <a:xfrm>
            <a:off x="1004267" y="3327399"/>
            <a:ext cx="409749" cy="958581"/>
            <a:chOff x="7643480" y="1760000"/>
            <a:chExt cx="1396249" cy="3804490"/>
          </a:xfrm>
        </p:grpSpPr>
        <p:grpSp>
          <p:nvGrpSpPr>
            <p:cNvPr id="410" name="Group 67"/>
            <p:cNvGrpSpPr>
              <a:grpSpLocks/>
            </p:cNvGrpSpPr>
            <p:nvPr/>
          </p:nvGrpSpPr>
          <p:grpSpPr bwMode="auto">
            <a:xfrm>
              <a:off x="7643455" y="1759999"/>
              <a:ext cx="1396245" cy="3804489"/>
              <a:chOff x="4712" y="808"/>
              <a:chExt cx="740" cy="2764"/>
            </a:xfrm>
          </p:grpSpPr>
          <p:sp>
            <p:nvSpPr>
              <p:cNvPr id="412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413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14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15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16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417" name="Rectangle 56"/>
              <p:cNvSpPr>
                <a:spLocks noChangeArrowheads="1"/>
              </p:cNvSpPr>
              <p:nvPr/>
            </p:nvSpPr>
            <p:spPr bwMode="auto">
              <a:xfrm>
                <a:off x="5115" y="808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418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419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420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421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422" name="AutoShape 61"/>
              <p:cNvCxnSpPr>
                <a:cxnSpLocks noChangeShapeType="1"/>
                <a:stCxn id="413" idx="5"/>
                <a:endCxn id="412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423" name="AutoShape 62"/>
              <p:cNvCxnSpPr>
                <a:cxnSpLocks noChangeShapeType="1"/>
                <a:stCxn id="414" idx="5"/>
                <a:endCxn id="412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424" name="AutoShape 63"/>
              <p:cNvCxnSpPr>
                <a:cxnSpLocks noChangeShapeType="1"/>
                <a:stCxn id="416" idx="5"/>
                <a:endCxn id="412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425" name="AutoShape 64"/>
              <p:cNvCxnSpPr>
                <a:cxnSpLocks noChangeShapeType="1"/>
                <a:stCxn id="415" idx="5"/>
                <a:endCxn id="412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411" name="AutoShape 25"/>
            <p:cNvCxnSpPr>
              <a:cxnSpLocks noChangeShapeType="1"/>
              <a:stCxn id="413" idx="4"/>
              <a:endCxn id="414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564" name="Rectangle 3"/>
          <p:cNvSpPr txBox="1">
            <a:spLocks noChangeArrowheads="1"/>
          </p:cNvSpPr>
          <p:nvPr/>
        </p:nvSpPr>
        <p:spPr bwMode="auto">
          <a:xfrm>
            <a:off x="152400" y="2946400"/>
            <a:ext cx="18796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Compute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5" name="Rectangle 3"/>
          <p:cNvSpPr txBox="1">
            <a:spLocks noChangeArrowheads="1"/>
          </p:cNvSpPr>
          <p:nvPr/>
        </p:nvSpPr>
        <p:spPr bwMode="auto">
          <a:xfrm>
            <a:off x="152400" y="43942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Dead Nodes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924050"/>
            <a:ext cx="349360" cy="2921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917700"/>
            <a:ext cx="349360" cy="292100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1924050"/>
            <a:ext cx="349360" cy="292100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235200"/>
            <a:ext cx="349360" cy="29210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2235200"/>
            <a:ext cx="349360" cy="29210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235200"/>
            <a:ext cx="349360" cy="29210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366395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1" y="36576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2" name="Group 66"/>
          <p:cNvGrpSpPr>
            <a:grpSpLocks/>
          </p:cNvGrpSpPr>
          <p:nvPr/>
        </p:nvGrpSpPr>
        <p:grpSpPr bwMode="auto">
          <a:xfrm>
            <a:off x="193676" y="4781551"/>
            <a:ext cx="562027" cy="884194"/>
            <a:chOff x="3142" y="858"/>
            <a:chExt cx="860" cy="2740"/>
          </a:xfrm>
        </p:grpSpPr>
        <p:sp>
          <p:nvSpPr>
            <p:cNvPr id="173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174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75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76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77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178" name="AutoShape 25"/>
            <p:cNvCxnSpPr>
              <a:cxnSpLocks noChangeShapeType="1"/>
              <a:stCxn id="174" idx="4"/>
              <a:endCxn id="175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179" name="Rectangle 26"/>
            <p:cNvSpPr>
              <a:spLocks noChangeArrowheads="1"/>
            </p:cNvSpPr>
            <p:nvPr/>
          </p:nvSpPr>
          <p:spPr bwMode="auto">
            <a:xfrm>
              <a:off x="3665" y="858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180" name="AutoShape 27"/>
            <p:cNvCxnSpPr>
              <a:cxnSpLocks noChangeShapeType="1"/>
              <a:stCxn id="179" idx="2"/>
              <a:endCxn id="174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81" name="AutoShape 28"/>
            <p:cNvCxnSpPr>
              <a:cxnSpLocks noChangeShapeType="1"/>
              <a:stCxn id="175" idx="4"/>
              <a:endCxn id="176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03" name="AutoShape 29"/>
            <p:cNvCxnSpPr>
              <a:cxnSpLocks noChangeShapeType="1"/>
              <a:stCxn id="176" idx="4"/>
              <a:endCxn id="177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04" name="AutoShape 31"/>
            <p:cNvCxnSpPr>
              <a:cxnSpLocks noChangeShapeType="1"/>
              <a:stCxn id="177" idx="4"/>
              <a:endCxn id="173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06" name="AutoShape 32"/>
            <p:cNvCxnSpPr>
              <a:cxnSpLocks noChangeShapeType="1"/>
              <a:stCxn id="174" idx="5"/>
              <a:endCxn id="173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07" name="AutoShape 33"/>
            <p:cNvCxnSpPr>
              <a:cxnSpLocks noChangeShapeType="1"/>
              <a:stCxn id="175" idx="5"/>
              <a:endCxn id="173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08" name="AutoShape 34"/>
            <p:cNvCxnSpPr>
              <a:cxnSpLocks noChangeShapeType="1"/>
              <a:stCxn id="177" idx="5"/>
              <a:endCxn id="173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09" name="AutoShape 35"/>
            <p:cNvCxnSpPr>
              <a:cxnSpLocks noChangeShapeType="1"/>
              <a:stCxn id="176" idx="5"/>
              <a:endCxn id="173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grpSp>
        <p:nvGrpSpPr>
          <p:cNvPr id="210" name="Group 209"/>
          <p:cNvGrpSpPr/>
          <p:nvPr/>
        </p:nvGrpSpPr>
        <p:grpSpPr>
          <a:xfrm>
            <a:off x="1052182" y="4749800"/>
            <a:ext cx="475382" cy="892089"/>
            <a:chOff x="7643480" y="1760000"/>
            <a:chExt cx="1396249" cy="3804490"/>
          </a:xfrm>
        </p:grpSpPr>
        <p:grpSp>
          <p:nvGrpSpPr>
            <p:cNvPr id="211" name="Group 67"/>
            <p:cNvGrpSpPr>
              <a:grpSpLocks/>
            </p:cNvGrpSpPr>
            <p:nvPr/>
          </p:nvGrpSpPr>
          <p:grpSpPr bwMode="auto">
            <a:xfrm>
              <a:off x="7643455" y="1759999"/>
              <a:ext cx="1396245" cy="3804489"/>
              <a:chOff x="4712" y="808"/>
              <a:chExt cx="740" cy="2764"/>
            </a:xfrm>
          </p:grpSpPr>
          <p:sp>
            <p:nvSpPr>
              <p:cNvPr id="213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214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15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16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17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18" name="Rectangle 56"/>
              <p:cNvSpPr>
                <a:spLocks noChangeArrowheads="1"/>
              </p:cNvSpPr>
              <p:nvPr/>
            </p:nvSpPr>
            <p:spPr bwMode="auto">
              <a:xfrm>
                <a:off x="5115" y="808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219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20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221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22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23" name="AutoShape 61"/>
              <p:cNvCxnSpPr>
                <a:cxnSpLocks noChangeShapeType="1"/>
                <a:stCxn id="214" idx="5"/>
                <a:endCxn id="213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24" name="AutoShape 62"/>
              <p:cNvCxnSpPr>
                <a:cxnSpLocks noChangeShapeType="1"/>
                <a:stCxn id="215" idx="5"/>
                <a:endCxn id="213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27" name="AutoShape 63"/>
              <p:cNvCxnSpPr>
                <a:cxnSpLocks noChangeShapeType="1"/>
                <a:stCxn id="217" idx="5"/>
                <a:endCxn id="213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30" name="AutoShape 64"/>
              <p:cNvCxnSpPr>
                <a:cxnSpLocks noChangeShapeType="1"/>
                <a:stCxn id="216" idx="5"/>
                <a:endCxn id="213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212" name="AutoShape 25"/>
            <p:cNvCxnSpPr>
              <a:cxnSpLocks noChangeShapeType="1"/>
              <a:stCxn id="214" idx="4"/>
              <a:endCxn id="215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cxnSp>
        <p:nvCxnSpPr>
          <p:cNvPr id="236" name="AutoShape 27"/>
          <p:cNvCxnSpPr>
            <a:cxnSpLocks noChangeShapeType="1"/>
            <a:endCxn id="185" idx="0"/>
          </p:cNvCxnSpPr>
          <p:nvPr/>
        </p:nvCxnSpPr>
        <p:spPr bwMode="auto">
          <a:xfrm rot="5400000">
            <a:off x="6038946" y="3606266"/>
            <a:ext cx="297821" cy="19728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</p:cxnSp>
      <p:cxnSp>
        <p:nvCxnSpPr>
          <p:cNvPr id="243" name="AutoShape 27"/>
          <p:cNvCxnSpPr>
            <a:cxnSpLocks noChangeShapeType="1"/>
            <a:endCxn id="248" idx="0"/>
          </p:cNvCxnSpPr>
          <p:nvPr/>
        </p:nvCxnSpPr>
        <p:spPr bwMode="auto">
          <a:xfrm rot="5400000">
            <a:off x="3613247" y="3593565"/>
            <a:ext cx="310521" cy="20999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68377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32292 0.0004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17223 -2.59259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41" grpId="0"/>
      <p:bldP spid="143" grpId="0"/>
      <p:bldP spid="202" grpId="0"/>
      <p:bldP spid="185" grpId="0" animBg="1"/>
      <p:bldP spid="185" grpId="1" animBg="1"/>
      <p:bldP spid="248" grpId="0" animBg="1"/>
      <p:bldP spid="248" grpId="1" animBg="1"/>
      <p:bldP spid="184" grpId="0"/>
      <p:bldP spid="184" grpId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BDD Construction Cont..</a:t>
            </a:r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2403476" y="2155981"/>
            <a:ext cx="1315116" cy="3420462"/>
            <a:chOff x="3142" y="1113"/>
            <a:chExt cx="697" cy="2485"/>
          </a:xfrm>
        </p:grpSpPr>
        <p:sp>
          <p:nvSpPr>
            <p:cNvPr id="126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127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128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129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W</a:t>
              </a:r>
            </a:p>
          </p:txBody>
        </p:sp>
        <p:sp>
          <p:nvSpPr>
            <p:cNvPr id="130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Z</a:t>
              </a:r>
            </a:p>
          </p:txBody>
        </p:sp>
        <p:cxnSp>
          <p:nvCxnSpPr>
            <p:cNvPr id="131" name="AutoShape 25"/>
            <p:cNvCxnSpPr>
              <a:cxnSpLocks noChangeShapeType="1"/>
              <a:stCxn id="127" idx="4"/>
              <a:endCxn id="128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3" name="AutoShape 27"/>
            <p:cNvCxnSpPr>
              <a:cxnSpLocks noChangeShapeType="1"/>
              <a:endCxn id="127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34" name="AutoShape 28"/>
            <p:cNvCxnSpPr>
              <a:cxnSpLocks noChangeShapeType="1"/>
              <a:stCxn id="128" idx="4"/>
              <a:endCxn id="129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5" name="AutoShape 29"/>
            <p:cNvCxnSpPr>
              <a:cxnSpLocks noChangeShapeType="1"/>
              <a:stCxn id="129" idx="4"/>
              <a:endCxn id="130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36" name="AutoShape 31"/>
            <p:cNvCxnSpPr>
              <a:cxnSpLocks noChangeShapeType="1"/>
              <a:stCxn id="130" idx="4"/>
              <a:endCxn id="126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37" name="AutoShape 32"/>
            <p:cNvCxnSpPr>
              <a:cxnSpLocks noChangeShapeType="1"/>
              <a:stCxn id="127" idx="5"/>
              <a:endCxn id="126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38" name="AutoShape 33"/>
            <p:cNvCxnSpPr>
              <a:cxnSpLocks noChangeShapeType="1"/>
              <a:stCxn id="128" idx="5"/>
              <a:endCxn id="126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39" name="AutoShape 34"/>
            <p:cNvCxnSpPr>
              <a:cxnSpLocks noChangeShapeType="1"/>
              <a:stCxn id="130" idx="5"/>
              <a:endCxn id="126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40" name="AutoShape 35"/>
            <p:cNvCxnSpPr>
              <a:cxnSpLocks noChangeShapeType="1"/>
              <a:stCxn id="129" idx="5"/>
              <a:endCxn id="126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sp>
        <p:nvSpPr>
          <p:cNvPr id="142" name="Text Box 44"/>
          <p:cNvSpPr txBox="1">
            <a:spLocks noChangeArrowheads="1"/>
          </p:cNvSpPr>
          <p:nvPr/>
        </p:nvSpPr>
        <p:spPr bwMode="auto">
          <a:xfrm>
            <a:off x="4196183" y="3811547"/>
            <a:ext cx="37581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6762978" y="3769988"/>
            <a:ext cx="437921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/>
              <a:t>+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5569422" y="5581324"/>
            <a:ext cx="1123478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 err="1" smtClean="0"/>
              <a:t>f</a:t>
            </a:r>
            <a:r>
              <a:rPr lang="en-US" sz="2800" baseline="-25000" dirty="0" err="1" smtClean="0"/>
              <a:t>trace</a:t>
            </a:r>
            <a:endParaRPr lang="en-US" sz="2800" dirty="0"/>
          </a:p>
        </p:txBody>
      </p:sp>
      <p:grpSp>
        <p:nvGrpSpPr>
          <p:cNvPr id="10" name="Group 101"/>
          <p:cNvGrpSpPr>
            <a:grpSpLocks/>
          </p:cNvGrpSpPr>
          <p:nvPr/>
        </p:nvGrpSpPr>
        <p:grpSpPr bwMode="auto">
          <a:xfrm>
            <a:off x="5397501" y="2008123"/>
            <a:ext cx="1315116" cy="3439732"/>
            <a:chOff x="3142" y="1099"/>
            <a:chExt cx="697" cy="2499"/>
          </a:xfrm>
        </p:grpSpPr>
        <p:sp>
          <p:nvSpPr>
            <p:cNvPr id="226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228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229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Y</a:t>
              </a:r>
            </a:p>
          </p:txBody>
        </p:sp>
        <p:sp>
          <p:nvSpPr>
            <p:cNvPr id="231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232" name="AutoShape 107"/>
            <p:cNvCxnSpPr>
              <a:cxnSpLocks noChangeShapeType="1"/>
              <a:stCxn id="228" idx="4"/>
              <a:endCxn id="229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4" name="AutoShape 109"/>
            <p:cNvCxnSpPr>
              <a:cxnSpLocks noChangeShapeType="1"/>
              <a:endCxn id="228" idx="0"/>
            </p:cNvCxnSpPr>
            <p:nvPr/>
          </p:nvCxnSpPr>
          <p:spPr bwMode="auto">
            <a:xfrm rot="5400000">
              <a:off x="3615" y="1193"/>
              <a:ext cx="188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35" name="AutoShape 110"/>
            <p:cNvCxnSpPr>
              <a:cxnSpLocks noChangeShapeType="1"/>
              <a:stCxn id="229" idx="4"/>
              <a:endCxn id="231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7" name="AutoShape 112"/>
            <p:cNvCxnSpPr>
              <a:cxnSpLocks noChangeShapeType="1"/>
              <a:stCxn id="231" idx="4"/>
              <a:endCxn id="226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38" name="AutoShape 113"/>
            <p:cNvCxnSpPr>
              <a:cxnSpLocks noChangeShapeType="1"/>
              <a:stCxn id="228" idx="5"/>
              <a:endCxn id="226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39" name="AutoShape 114"/>
            <p:cNvCxnSpPr>
              <a:cxnSpLocks noChangeShapeType="1"/>
              <a:stCxn id="229" idx="5"/>
              <a:endCxn id="226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40" name="AutoShape 115"/>
            <p:cNvCxnSpPr>
              <a:cxnSpLocks noChangeShapeType="1"/>
              <a:stCxn id="231" idx="5"/>
              <a:endCxn id="226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114" name="Group 113"/>
          <p:cNvGrpSpPr/>
          <p:nvPr/>
        </p:nvGrpSpPr>
        <p:grpSpPr>
          <a:xfrm>
            <a:off x="7351356" y="2060192"/>
            <a:ext cx="1315112" cy="3453496"/>
            <a:chOff x="7643456" y="2110992"/>
            <a:chExt cx="1315112" cy="3453496"/>
          </a:xfrm>
        </p:grpSpPr>
        <p:grpSp>
          <p:nvGrpSpPr>
            <p:cNvPr id="115" name="Group 67"/>
            <p:cNvGrpSpPr>
              <a:grpSpLocks/>
            </p:cNvGrpSpPr>
            <p:nvPr/>
          </p:nvGrpSpPr>
          <p:grpSpPr bwMode="auto">
            <a:xfrm>
              <a:off x="7643456" y="2110992"/>
              <a:ext cx="1315112" cy="3453496"/>
              <a:chOff x="4712" y="1063"/>
              <a:chExt cx="697" cy="2509"/>
            </a:xfrm>
          </p:grpSpPr>
          <p:sp>
            <p:nvSpPr>
              <p:cNvPr id="117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/>
                  <a:t>1</a:t>
                </a:r>
              </a:p>
            </p:txBody>
          </p:sp>
          <p:sp>
            <p:nvSpPr>
              <p:cNvPr id="118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 dirty="0"/>
                  <a:t>X</a:t>
                </a:r>
              </a:p>
            </p:txBody>
          </p:sp>
          <p:sp>
            <p:nvSpPr>
              <p:cNvPr id="119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 dirty="0"/>
                  <a:t>Y</a:t>
                </a:r>
              </a:p>
            </p:txBody>
          </p:sp>
          <p:sp>
            <p:nvSpPr>
              <p:cNvPr id="120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W</a:t>
                </a:r>
              </a:p>
            </p:txBody>
          </p:sp>
          <p:sp>
            <p:nvSpPr>
              <p:cNvPr id="121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b="1"/>
                  <a:t>Z</a:t>
                </a:r>
              </a:p>
            </p:txBody>
          </p:sp>
          <p:cxnSp>
            <p:nvCxnSpPr>
              <p:cNvPr id="123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5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144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50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60" name="AutoShape 61"/>
              <p:cNvCxnSpPr>
                <a:cxnSpLocks noChangeShapeType="1"/>
                <a:stCxn id="118" idx="5"/>
                <a:endCxn id="117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61" name="AutoShape 62"/>
              <p:cNvCxnSpPr>
                <a:cxnSpLocks noChangeShapeType="1"/>
                <a:stCxn id="119" idx="5"/>
                <a:endCxn id="117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62" name="AutoShape 63"/>
              <p:cNvCxnSpPr>
                <a:cxnSpLocks noChangeShapeType="1"/>
                <a:stCxn id="121" idx="5"/>
                <a:endCxn id="117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163" name="AutoShape 64"/>
              <p:cNvCxnSpPr>
                <a:cxnSpLocks noChangeShapeType="1"/>
                <a:stCxn id="120" idx="5"/>
                <a:endCxn id="117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cxnSp>
          <p:nvCxnSpPr>
            <p:cNvPr id="116" name="AutoShape 25"/>
            <p:cNvCxnSpPr>
              <a:cxnSpLocks noChangeShapeType="1"/>
              <a:stCxn id="118" idx="4"/>
              <a:endCxn id="119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164" name="Text Box 16"/>
          <p:cNvSpPr txBox="1">
            <a:spLocks noChangeArrowheads="1"/>
          </p:cNvSpPr>
          <p:nvPr/>
        </p:nvSpPr>
        <p:spPr bwMode="auto">
          <a:xfrm>
            <a:off x="6705601" y="5689852"/>
            <a:ext cx="2260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d3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06" name="Rectangle 3"/>
          <p:cNvSpPr txBox="1">
            <a:spLocks noChangeArrowheads="1"/>
          </p:cNvSpPr>
          <p:nvPr/>
        </p:nvSpPr>
        <p:spPr bwMode="auto">
          <a:xfrm>
            <a:off x="177800" y="15113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Unique </a:t>
            </a:r>
            <a:r>
              <a:rPr lang="en-US" sz="1800" kern="0" noProof="0" dirty="0" smtClean="0">
                <a:latin typeface="+mn-lt"/>
                <a:ea typeface="+mn-ea"/>
                <a:cs typeface="+mn-cs"/>
              </a:rPr>
              <a:t>Table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7" name="Table 106"/>
          <p:cNvGraphicFramePr>
            <a:graphicFrameLocks noGrp="1"/>
          </p:cNvGraphicFramePr>
          <p:nvPr/>
        </p:nvGraphicFramePr>
        <p:xfrm>
          <a:off x="165100" y="1892300"/>
          <a:ext cx="12801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8" name="Table 107"/>
          <p:cNvGraphicFramePr>
            <a:graphicFrameLocks noGrp="1"/>
          </p:cNvGraphicFramePr>
          <p:nvPr/>
        </p:nvGraphicFramePr>
        <p:xfrm>
          <a:off x="203200" y="3219450"/>
          <a:ext cx="12801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</a:tblGrid>
              <a:tr h="1005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Table 108"/>
          <p:cNvGraphicFramePr>
            <a:graphicFrameLocks noGrp="1"/>
          </p:cNvGraphicFramePr>
          <p:nvPr/>
        </p:nvGraphicFramePr>
        <p:xfrm>
          <a:off x="190501" y="4654550"/>
          <a:ext cx="1358899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899"/>
              </a:tblGrid>
              <a:tr h="1022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0" name="Oval 22"/>
          <p:cNvSpPr>
            <a:spLocks noChangeArrowheads="1"/>
          </p:cNvSpPr>
          <p:nvPr/>
        </p:nvSpPr>
        <p:spPr bwMode="auto">
          <a:xfrm>
            <a:off x="672791" y="19259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11" name="Oval 22"/>
          <p:cNvSpPr>
            <a:spLocks noChangeArrowheads="1"/>
          </p:cNvSpPr>
          <p:nvPr/>
        </p:nvSpPr>
        <p:spPr bwMode="auto">
          <a:xfrm>
            <a:off x="228291" y="1951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12" name="Oval 22"/>
          <p:cNvSpPr>
            <a:spLocks noChangeArrowheads="1"/>
          </p:cNvSpPr>
          <p:nvPr/>
        </p:nvSpPr>
        <p:spPr bwMode="auto">
          <a:xfrm>
            <a:off x="1104591" y="1951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13" name="Oval 22"/>
          <p:cNvSpPr>
            <a:spLocks noChangeArrowheads="1"/>
          </p:cNvSpPr>
          <p:nvPr/>
        </p:nvSpPr>
        <p:spPr bwMode="auto">
          <a:xfrm>
            <a:off x="228291" y="22561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24" name="Oval 22"/>
          <p:cNvSpPr>
            <a:spLocks noChangeArrowheads="1"/>
          </p:cNvSpPr>
          <p:nvPr/>
        </p:nvSpPr>
        <p:spPr bwMode="auto">
          <a:xfrm>
            <a:off x="672791" y="22561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41" name="Oval 22"/>
          <p:cNvSpPr>
            <a:spLocks noChangeArrowheads="1"/>
          </p:cNvSpPr>
          <p:nvPr/>
        </p:nvSpPr>
        <p:spPr bwMode="auto">
          <a:xfrm>
            <a:off x="1117291" y="22561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45" name="Oval 22"/>
          <p:cNvSpPr>
            <a:spLocks noChangeArrowheads="1"/>
          </p:cNvSpPr>
          <p:nvPr/>
        </p:nvSpPr>
        <p:spPr bwMode="auto">
          <a:xfrm>
            <a:off x="240991" y="2586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46" name="Oval 22"/>
          <p:cNvSpPr>
            <a:spLocks noChangeArrowheads="1"/>
          </p:cNvSpPr>
          <p:nvPr/>
        </p:nvSpPr>
        <p:spPr bwMode="auto">
          <a:xfrm>
            <a:off x="672791" y="2586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147" name="Oval 22"/>
          <p:cNvSpPr>
            <a:spLocks noChangeArrowheads="1"/>
          </p:cNvSpPr>
          <p:nvPr/>
        </p:nvSpPr>
        <p:spPr bwMode="auto">
          <a:xfrm>
            <a:off x="1117291" y="25863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grpSp>
        <p:nvGrpSpPr>
          <p:cNvPr id="148" name="Group 66"/>
          <p:cNvGrpSpPr>
            <a:grpSpLocks/>
          </p:cNvGrpSpPr>
          <p:nvPr/>
        </p:nvGrpSpPr>
        <p:grpSpPr bwMode="auto">
          <a:xfrm>
            <a:off x="221962" y="3251200"/>
            <a:ext cx="484432" cy="950097"/>
            <a:chOff x="3142" y="858"/>
            <a:chExt cx="860" cy="2740"/>
          </a:xfrm>
        </p:grpSpPr>
        <p:sp>
          <p:nvSpPr>
            <p:cNvPr id="149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151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52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53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54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155" name="AutoShape 25"/>
            <p:cNvCxnSpPr>
              <a:cxnSpLocks noChangeShapeType="1"/>
              <a:stCxn id="151" idx="4"/>
              <a:endCxn id="152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156" name="Rectangle 26"/>
            <p:cNvSpPr>
              <a:spLocks noChangeArrowheads="1"/>
            </p:cNvSpPr>
            <p:nvPr/>
          </p:nvSpPr>
          <p:spPr bwMode="auto">
            <a:xfrm>
              <a:off x="3665" y="858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157" name="AutoShape 27"/>
            <p:cNvCxnSpPr>
              <a:cxnSpLocks noChangeShapeType="1"/>
              <a:stCxn id="156" idx="2"/>
              <a:endCxn id="151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58" name="AutoShape 28"/>
            <p:cNvCxnSpPr>
              <a:cxnSpLocks noChangeShapeType="1"/>
              <a:stCxn id="152" idx="4"/>
              <a:endCxn id="153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59" name="AutoShape 29"/>
            <p:cNvCxnSpPr>
              <a:cxnSpLocks noChangeShapeType="1"/>
              <a:stCxn id="153" idx="4"/>
              <a:endCxn id="154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65" name="AutoShape 31"/>
            <p:cNvCxnSpPr>
              <a:cxnSpLocks noChangeShapeType="1"/>
              <a:stCxn id="154" idx="4"/>
              <a:endCxn id="149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83" name="AutoShape 32"/>
            <p:cNvCxnSpPr>
              <a:cxnSpLocks noChangeShapeType="1"/>
              <a:stCxn id="151" idx="5"/>
              <a:endCxn id="149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84" name="AutoShape 33"/>
            <p:cNvCxnSpPr>
              <a:cxnSpLocks noChangeShapeType="1"/>
              <a:stCxn id="152" idx="5"/>
              <a:endCxn id="149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85" name="AutoShape 34"/>
            <p:cNvCxnSpPr>
              <a:cxnSpLocks noChangeShapeType="1"/>
              <a:stCxn id="154" idx="5"/>
              <a:endCxn id="149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87" name="AutoShape 35"/>
            <p:cNvCxnSpPr>
              <a:cxnSpLocks noChangeShapeType="1"/>
              <a:stCxn id="153" idx="5"/>
              <a:endCxn id="149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grpSp>
        <p:nvGrpSpPr>
          <p:cNvPr id="188" name="Group 101"/>
          <p:cNvGrpSpPr>
            <a:grpSpLocks/>
          </p:cNvGrpSpPr>
          <p:nvPr/>
        </p:nvGrpSpPr>
        <p:grpSpPr bwMode="auto">
          <a:xfrm>
            <a:off x="625186" y="3251200"/>
            <a:ext cx="373453" cy="949800"/>
            <a:chOff x="3142" y="844"/>
            <a:chExt cx="735" cy="2754"/>
          </a:xfrm>
          <a:solidFill>
            <a:schemeClr val="bg1"/>
          </a:solidFill>
        </p:grpSpPr>
        <p:sp>
          <p:nvSpPr>
            <p:cNvPr id="189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190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91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192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193" name="AutoShape 107"/>
            <p:cNvCxnSpPr>
              <a:cxnSpLocks noChangeShapeType="1"/>
              <a:stCxn id="190" idx="4"/>
              <a:endCxn id="191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sp>
          <p:nvSpPr>
            <p:cNvPr id="194" name="Rectangle 108"/>
            <p:cNvSpPr>
              <a:spLocks noChangeArrowheads="1"/>
            </p:cNvSpPr>
            <p:nvPr/>
          </p:nvSpPr>
          <p:spPr bwMode="auto">
            <a:xfrm>
              <a:off x="3540" y="844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195" name="AutoShape 109"/>
            <p:cNvCxnSpPr>
              <a:cxnSpLocks noChangeShapeType="1"/>
              <a:stCxn id="194" idx="2"/>
              <a:endCxn id="190" idx="0"/>
            </p:cNvCxnSpPr>
            <p:nvPr/>
          </p:nvCxnSpPr>
          <p:spPr bwMode="auto">
            <a:xfrm rot="5400000">
              <a:off x="3615" y="1193"/>
              <a:ext cx="188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96" name="AutoShape 110"/>
            <p:cNvCxnSpPr>
              <a:cxnSpLocks noChangeShapeType="1"/>
              <a:stCxn id="191" idx="4"/>
              <a:endCxn id="192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7" name="AutoShape 112"/>
            <p:cNvCxnSpPr>
              <a:cxnSpLocks noChangeShapeType="1"/>
              <a:stCxn id="192" idx="4"/>
              <a:endCxn id="189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grp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98" name="AutoShape 113"/>
            <p:cNvCxnSpPr>
              <a:cxnSpLocks noChangeShapeType="1"/>
              <a:stCxn id="190" idx="5"/>
              <a:endCxn id="189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199" name="AutoShape 114"/>
            <p:cNvCxnSpPr>
              <a:cxnSpLocks noChangeShapeType="1"/>
              <a:stCxn id="191" idx="5"/>
              <a:endCxn id="189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00" name="AutoShape 115"/>
            <p:cNvCxnSpPr>
              <a:cxnSpLocks noChangeShapeType="1"/>
              <a:stCxn id="192" idx="5"/>
              <a:endCxn id="189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201" name="Group 66"/>
          <p:cNvGrpSpPr>
            <a:grpSpLocks/>
          </p:cNvGrpSpPr>
          <p:nvPr/>
        </p:nvGrpSpPr>
        <p:grpSpPr bwMode="auto">
          <a:xfrm>
            <a:off x="193676" y="4775201"/>
            <a:ext cx="562027" cy="884194"/>
            <a:chOff x="3142" y="858"/>
            <a:chExt cx="860" cy="2740"/>
          </a:xfrm>
        </p:grpSpPr>
        <p:sp>
          <p:nvSpPr>
            <p:cNvPr id="202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212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213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218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223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230" name="AutoShape 25"/>
            <p:cNvCxnSpPr>
              <a:cxnSpLocks noChangeShapeType="1"/>
              <a:stCxn id="212" idx="4"/>
              <a:endCxn id="213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236" name="Rectangle 26"/>
            <p:cNvSpPr>
              <a:spLocks noChangeArrowheads="1"/>
            </p:cNvSpPr>
            <p:nvPr/>
          </p:nvSpPr>
          <p:spPr bwMode="auto">
            <a:xfrm>
              <a:off x="3665" y="858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245" name="AutoShape 27"/>
            <p:cNvCxnSpPr>
              <a:cxnSpLocks noChangeShapeType="1"/>
              <a:stCxn id="236" idx="2"/>
              <a:endCxn id="212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48" name="AutoShape 28"/>
            <p:cNvCxnSpPr>
              <a:cxnSpLocks noChangeShapeType="1"/>
              <a:stCxn id="213" idx="4"/>
              <a:endCxn id="218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49" name="AutoShape 29"/>
            <p:cNvCxnSpPr>
              <a:cxnSpLocks noChangeShapeType="1"/>
              <a:stCxn id="218" idx="4"/>
              <a:endCxn id="223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51" name="AutoShape 31"/>
            <p:cNvCxnSpPr>
              <a:cxnSpLocks noChangeShapeType="1"/>
              <a:stCxn id="223" idx="4"/>
              <a:endCxn id="202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54" name="AutoShape 32"/>
            <p:cNvCxnSpPr>
              <a:cxnSpLocks noChangeShapeType="1"/>
              <a:stCxn id="212" idx="5"/>
              <a:endCxn id="202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55" name="AutoShape 33"/>
            <p:cNvCxnSpPr>
              <a:cxnSpLocks noChangeShapeType="1"/>
              <a:stCxn id="213" idx="5"/>
              <a:endCxn id="202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56" name="AutoShape 34"/>
            <p:cNvCxnSpPr>
              <a:cxnSpLocks noChangeShapeType="1"/>
              <a:stCxn id="223" idx="5"/>
              <a:endCxn id="202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57" name="AutoShape 35"/>
            <p:cNvCxnSpPr>
              <a:cxnSpLocks noChangeShapeType="1"/>
              <a:stCxn id="218" idx="5"/>
              <a:endCxn id="202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</p:grpSp>
      <p:grpSp>
        <p:nvGrpSpPr>
          <p:cNvPr id="258" name="Group 101"/>
          <p:cNvGrpSpPr>
            <a:grpSpLocks/>
          </p:cNvGrpSpPr>
          <p:nvPr/>
        </p:nvGrpSpPr>
        <p:grpSpPr bwMode="auto">
          <a:xfrm>
            <a:off x="673102" y="4749801"/>
            <a:ext cx="433272" cy="883918"/>
            <a:chOff x="3142" y="844"/>
            <a:chExt cx="735" cy="2754"/>
          </a:xfrm>
          <a:solidFill>
            <a:schemeClr val="bg1"/>
          </a:solidFill>
        </p:grpSpPr>
        <p:sp>
          <p:nvSpPr>
            <p:cNvPr id="259" name="Rectangle 102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  <p:sp>
          <p:nvSpPr>
            <p:cNvPr id="260" name="Oval 103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261" name="Oval 104"/>
            <p:cNvSpPr>
              <a:spLocks noChangeArrowheads="1"/>
            </p:cNvSpPr>
            <p:nvPr/>
          </p:nvSpPr>
          <p:spPr bwMode="auto">
            <a:xfrm>
              <a:off x="3364" y="1924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sp>
          <p:nvSpPr>
            <p:cNvPr id="262" name="Oval 106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263" name="AutoShape 107"/>
            <p:cNvCxnSpPr>
              <a:cxnSpLocks noChangeShapeType="1"/>
              <a:stCxn id="260" idx="4"/>
              <a:endCxn id="261" idx="0"/>
            </p:cNvCxnSpPr>
            <p:nvPr/>
          </p:nvCxnSpPr>
          <p:spPr bwMode="auto">
            <a:xfrm rot="5400000">
              <a:off x="3386" y="1602"/>
              <a:ext cx="431" cy="214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sp>
          <p:nvSpPr>
            <p:cNvPr id="264" name="Rectangle 108"/>
            <p:cNvSpPr>
              <a:spLocks noChangeArrowheads="1"/>
            </p:cNvSpPr>
            <p:nvPr/>
          </p:nvSpPr>
          <p:spPr bwMode="auto">
            <a:xfrm>
              <a:off x="3540" y="844"/>
              <a:ext cx="337" cy="25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/>
            </a:p>
          </p:txBody>
        </p:sp>
        <p:cxnSp>
          <p:nvCxnSpPr>
            <p:cNvPr id="265" name="AutoShape 109"/>
            <p:cNvCxnSpPr>
              <a:cxnSpLocks noChangeShapeType="1"/>
              <a:stCxn id="264" idx="2"/>
              <a:endCxn id="260" idx="0"/>
            </p:cNvCxnSpPr>
            <p:nvPr/>
          </p:nvCxnSpPr>
          <p:spPr bwMode="auto">
            <a:xfrm rot="5400000">
              <a:off x="3615" y="1193"/>
              <a:ext cx="188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266" name="AutoShape 110"/>
            <p:cNvCxnSpPr>
              <a:cxnSpLocks noChangeShapeType="1"/>
              <a:stCxn id="261" idx="4"/>
              <a:endCxn id="262" idx="0"/>
            </p:cNvCxnSpPr>
            <p:nvPr/>
          </p:nvCxnSpPr>
          <p:spPr bwMode="auto">
            <a:xfrm rot="5400000">
              <a:off x="3144" y="2259"/>
              <a:ext cx="480" cy="222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</p:spPr>
        </p:cxnSp>
        <p:cxnSp>
          <p:nvCxnSpPr>
            <p:cNvPr id="267" name="AutoShape 112"/>
            <p:cNvCxnSpPr>
              <a:cxnSpLocks noChangeShapeType="1"/>
              <a:stCxn id="262" idx="4"/>
              <a:endCxn id="259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grp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68" name="AutoShape 113"/>
            <p:cNvCxnSpPr>
              <a:cxnSpLocks noChangeShapeType="1"/>
              <a:stCxn id="260" idx="5"/>
              <a:endCxn id="259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71" name="AutoShape 114"/>
            <p:cNvCxnSpPr>
              <a:cxnSpLocks noChangeShapeType="1"/>
              <a:stCxn id="261" idx="5"/>
              <a:endCxn id="259" idx="3"/>
            </p:cNvCxnSpPr>
            <p:nvPr/>
          </p:nvCxnSpPr>
          <p:spPr bwMode="auto">
            <a:xfrm rot="5400000">
              <a:off x="2861" y="2745"/>
              <a:ext cx="1370" cy="82"/>
            </a:xfrm>
            <a:prstGeom prst="curvedConnector2">
              <a:avLst/>
            </a:prstGeom>
            <a:grpFill/>
            <a:ln w="25400">
              <a:solidFill>
                <a:srgbClr val="3333CC"/>
              </a:solidFill>
              <a:prstDash val="solid"/>
              <a:round/>
              <a:headEnd/>
              <a:tailEnd/>
            </a:ln>
          </p:spPr>
        </p:cxnSp>
        <p:cxnSp>
          <p:nvCxnSpPr>
            <p:cNvPr id="272" name="AutoShape 115"/>
            <p:cNvCxnSpPr>
              <a:cxnSpLocks noChangeShapeType="1"/>
              <a:stCxn id="262" idx="5"/>
              <a:endCxn id="259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grp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275" name="Group 274"/>
          <p:cNvGrpSpPr/>
          <p:nvPr/>
        </p:nvGrpSpPr>
        <p:grpSpPr>
          <a:xfrm>
            <a:off x="1639267" y="3251199"/>
            <a:ext cx="452027" cy="958581"/>
            <a:chOff x="7643480" y="1760000"/>
            <a:chExt cx="1396249" cy="3804490"/>
          </a:xfrm>
          <a:solidFill>
            <a:schemeClr val="bg1"/>
          </a:solidFill>
        </p:grpSpPr>
        <p:grpSp>
          <p:nvGrpSpPr>
            <p:cNvPr id="277" name="Group 67"/>
            <p:cNvGrpSpPr>
              <a:grpSpLocks/>
            </p:cNvGrpSpPr>
            <p:nvPr/>
          </p:nvGrpSpPr>
          <p:grpSpPr bwMode="auto">
            <a:xfrm>
              <a:off x="7643455" y="1759999"/>
              <a:ext cx="1396245" cy="3804489"/>
              <a:chOff x="4712" y="808"/>
              <a:chExt cx="740" cy="2764"/>
            </a:xfrm>
            <a:grpFill/>
          </p:grpSpPr>
          <p:sp>
            <p:nvSpPr>
              <p:cNvPr id="280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281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82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83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84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85" name="Rectangle 56"/>
              <p:cNvSpPr>
                <a:spLocks noChangeArrowheads="1"/>
              </p:cNvSpPr>
              <p:nvPr/>
            </p:nvSpPr>
            <p:spPr bwMode="auto">
              <a:xfrm>
                <a:off x="5115" y="808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286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87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288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89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grp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90" name="AutoShape 61"/>
              <p:cNvCxnSpPr>
                <a:cxnSpLocks noChangeShapeType="1"/>
                <a:stCxn id="281" idx="5"/>
                <a:endCxn id="280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grp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91" name="AutoShape 62"/>
              <p:cNvCxnSpPr>
                <a:cxnSpLocks noChangeShapeType="1"/>
                <a:stCxn id="282" idx="5"/>
                <a:endCxn id="280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grp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92" name="AutoShape 63"/>
              <p:cNvCxnSpPr>
                <a:cxnSpLocks noChangeShapeType="1"/>
                <a:stCxn id="284" idx="5"/>
                <a:endCxn id="280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grp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293" name="AutoShape 64"/>
              <p:cNvCxnSpPr>
                <a:cxnSpLocks noChangeShapeType="1"/>
                <a:stCxn id="283" idx="5"/>
                <a:endCxn id="280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grp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cxnSp>
          <p:nvCxnSpPr>
            <p:cNvPr id="278" name="AutoShape 25"/>
            <p:cNvCxnSpPr>
              <a:cxnSpLocks noChangeShapeType="1"/>
              <a:stCxn id="281" idx="4"/>
              <a:endCxn id="282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294" name="Group 293"/>
          <p:cNvGrpSpPr/>
          <p:nvPr/>
        </p:nvGrpSpPr>
        <p:grpSpPr>
          <a:xfrm>
            <a:off x="1004267" y="3251199"/>
            <a:ext cx="409749" cy="958581"/>
            <a:chOff x="7643480" y="1760000"/>
            <a:chExt cx="1396249" cy="3804490"/>
          </a:xfrm>
        </p:grpSpPr>
        <p:grpSp>
          <p:nvGrpSpPr>
            <p:cNvPr id="295" name="Group 67"/>
            <p:cNvGrpSpPr>
              <a:grpSpLocks/>
            </p:cNvGrpSpPr>
            <p:nvPr/>
          </p:nvGrpSpPr>
          <p:grpSpPr bwMode="auto">
            <a:xfrm>
              <a:off x="7643455" y="1759999"/>
              <a:ext cx="1396245" cy="3804489"/>
              <a:chOff x="4712" y="808"/>
              <a:chExt cx="740" cy="2764"/>
            </a:xfrm>
          </p:grpSpPr>
          <p:sp>
            <p:nvSpPr>
              <p:cNvPr id="297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298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299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00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01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02" name="Rectangle 56"/>
              <p:cNvSpPr>
                <a:spLocks noChangeArrowheads="1"/>
              </p:cNvSpPr>
              <p:nvPr/>
            </p:nvSpPr>
            <p:spPr bwMode="auto">
              <a:xfrm>
                <a:off x="5115" y="808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303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04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305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06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07" name="AutoShape 61"/>
              <p:cNvCxnSpPr>
                <a:cxnSpLocks noChangeShapeType="1"/>
                <a:stCxn id="298" idx="5"/>
                <a:endCxn id="297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08" name="AutoShape 62"/>
              <p:cNvCxnSpPr>
                <a:cxnSpLocks noChangeShapeType="1"/>
                <a:stCxn id="299" idx="5"/>
                <a:endCxn id="297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09" name="AutoShape 63"/>
              <p:cNvCxnSpPr>
                <a:cxnSpLocks noChangeShapeType="1"/>
                <a:stCxn id="301" idx="5"/>
                <a:endCxn id="297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10" name="AutoShape 64"/>
              <p:cNvCxnSpPr>
                <a:cxnSpLocks noChangeShapeType="1"/>
                <a:stCxn id="300" idx="5"/>
                <a:endCxn id="297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296" name="AutoShape 25"/>
            <p:cNvCxnSpPr>
              <a:cxnSpLocks noChangeShapeType="1"/>
              <a:stCxn id="298" idx="4"/>
              <a:endCxn id="299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311" name="Group 310"/>
          <p:cNvGrpSpPr/>
          <p:nvPr/>
        </p:nvGrpSpPr>
        <p:grpSpPr>
          <a:xfrm>
            <a:off x="1052182" y="4749800"/>
            <a:ext cx="475382" cy="892089"/>
            <a:chOff x="7643480" y="1760000"/>
            <a:chExt cx="1396249" cy="3804490"/>
          </a:xfrm>
        </p:grpSpPr>
        <p:grpSp>
          <p:nvGrpSpPr>
            <p:cNvPr id="312" name="Group 67"/>
            <p:cNvGrpSpPr>
              <a:grpSpLocks/>
            </p:cNvGrpSpPr>
            <p:nvPr/>
          </p:nvGrpSpPr>
          <p:grpSpPr bwMode="auto">
            <a:xfrm>
              <a:off x="7643455" y="1759999"/>
              <a:ext cx="1396245" cy="3804489"/>
              <a:chOff x="4712" y="808"/>
              <a:chExt cx="740" cy="2764"/>
            </a:xfrm>
          </p:grpSpPr>
          <p:sp>
            <p:nvSpPr>
              <p:cNvPr id="314" name="Rectangle 49"/>
              <p:cNvSpPr>
                <a:spLocks noChangeArrowheads="1"/>
              </p:cNvSpPr>
              <p:nvPr/>
            </p:nvSpPr>
            <p:spPr bwMode="auto">
              <a:xfrm>
                <a:off x="4732" y="3317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315" name="Oval 51"/>
              <p:cNvSpPr>
                <a:spLocks noChangeArrowheads="1"/>
              </p:cNvSpPr>
              <p:nvPr/>
            </p:nvSpPr>
            <p:spPr bwMode="auto">
              <a:xfrm>
                <a:off x="5148" y="1255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16" name="Oval 52"/>
              <p:cNvSpPr>
                <a:spLocks noChangeArrowheads="1"/>
              </p:cNvSpPr>
              <p:nvPr/>
            </p:nvSpPr>
            <p:spPr bwMode="auto">
              <a:xfrm>
                <a:off x="5008" y="1731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17" name="Oval 53"/>
              <p:cNvSpPr>
                <a:spLocks noChangeArrowheads="1"/>
              </p:cNvSpPr>
              <p:nvPr/>
            </p:nvSpPr>
            <p:spPr bwMode="auto">
              <a:xfrm>
                <a:off x="4886" y="2176"/>
                <a:ext cx="260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18" name="Oval 54"/>
              <p:cNvSpPr>
                <a:spLocks noChangeArrowheads="1"/>
              </p:cNvSpPr>
              <p:nvPr/>
            </p:nvSpPr>
            <p:spPr bwMode="auto">
              <a:xfrm>
                <a:off x="4712" y="2578"/>
                <a:ext cx="261" cy="2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914400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b="1" dirty="0"/>
              </a:p>
            </p:txBody>
          </p:sp>
          <p:sp>
            <p:nvSpPr>
              <p:cNvPr id="319" name="Rectangle 56"/>
              <p:cNvSpPr>
                <a:spLocks noChangeArrowheads="1"/>
              </p:cNvSpPr>
              <p:nvPr/>
            </p:nvSpPr>
            <p:spPr bwMode="auto">
              <a:xfrm>
                <a:off x="5115" y="808"/>
                <a:ext cx="337" cy="25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320" name="AutoShape 57"/>
              <p:cNvCxnSpPr>
                <a:cxnSpLocks noChangeShapeType="1"/>
              </p:cNvCxnSpPr>
              <p:nvPr/>
            </p:nvCxnSpPr>
            <p:spPr bwMode="auto">
              <a:xfrm flipH="1">
                <a:off x="5273" y="1063"/>
                <a:ext cx="5" cy="192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21" name="AutoShape 58"/>
              <p:cNvCxnSpPr>
                <a:cxnSpLocks noChangeShapeType="1"/>
              </p:cNvCxnSpPr>
              <p:nvPr/>
            </p:nvCxnSpPr>
            <p:spPr bwMode="auto">
              <a:xfrm flipH="1">
                <a:off x="5010" y="1937"/>
                <a:ext cx="123" cy="239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322" name="AutoShape 59"/>
              <p:cNvCxnSpPr>
                <a:cxnSpLocks noChangeShapeType="1"/>
              </p:cNvCxnSpPr>
              <p:nvPr/>
            </p:nvCxnSpPr>
            <p:spPr bwMode="auto">
              <a:xfrm flipH="1">
                <a:off x="4836" y="2382"/>
                <a:ext cx="174" cy="196"/>
              </a:xfrm>
              <a:prstGeom prst="straightConnector1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23" name="AutoShape 60"/>
              <p:cNvCxnSpPr>
                <a:cxnSpLocks noChangeShapeType="1"/>
              </p:cNvCxnSpPr>
              <p:nvPr/>
            </p:nvCxnSpPr>
            <p:spPr bwMode="auto">
              <a:xfrm>
                <a:off x="4837" y="2784"/>
                <a:ext cx="58" cy="533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24" name="AutoShape 61"/>
              <p:cNvCxnSpPr>
                <a:cxnSpLocks noChangeShapeType="1"/>
                <a:stCxn id="315" idx="5"/>
                <a:endCxn id="314" idx="3"/>
              </p:cNvCxnSpPr>
              <p:nvPr/>
            </p:nvCxnSpPr>
            <p:spPr bwMode="auto">
              <a:xfrm rot="5400000">
                <a:off x="4213" y="2287"/>
                <a:ext cx="2014" cy="30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25" name="AutoShape 62"/>
              <p:cNvCxnSpPr>
                <a:cxnSpLocks noChangeShapeType="1"/>
                <a:stCxn id="316" idx="5"/>
                <a:endCxn id="314" idx="3"/>
              </p:cNvCxnSpPr>
              <p:nvPr/>
            </p:nvCxnSpPr>
            <p:spPr bwMode="auto">
              <a:xfrm rot="5400000">
                <a:off x="4381" y="2595"/>
                <a:ext cx="1538" cy="162"/>
              </a:xfrm>
              <a:prstGeom prst="curvedConnector2">
                <a:avLst/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26" name="AutoShape 63"/>
              <p:cNvCxnSpPr>
                <a:cxnSpLocks noChangeShapeType="1"/>
                <a:stCxn id="318" idx="5"/>
                <a:endCxn id="314" idx="0"/>
              </p:cNvCxnSpPr>
              <p:nvPr/>
            </p:nvCxnSpPr>
            <p:spPr bwMode="auto">
              <a:xfrm rot="5400000">
                <a:off x="4636" y="3019"/>
                <a:ext cx="563" cy="34"/>
              </a:xfrm>
              <a:prstGeom prst="curvedConnector3">
                <a:avLst>
                  <a:gd name="adj1" fmla="val 52574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  <p:cxnSp>
            <p:nvCxnSpPr>
              <p:cNvPr id="327" name="AutoShape 64"/>
              <p:cNvCxnSpPr>
                <a:cxnSpLocks noChangeShapeType="1"/>
                <a:stCxn id="317" idx="5"/>
                <a:endCxn id="314" idx="3"/>
              </p:cNvCxnSpPr>
              <p:nvPr/>
            </p:nvCxnSpPr>
            <p:spPr bwMode="auto">
              <a:xfrm rot="5400000">
                <a:off x="4542" y="2879"/>
                <a:ext cx="1093" cy="39"/>
              </a:xfrm>
              <a:prstGeom prst="curvedConnector2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</p:spPr>
          </p:cxnSp>
        </p:grpSp>
        <p:cxnSp>
          <p:nvCxnSpPr>
            <p:cNvPr id="313" name="AutoShape 25"/>
            <p:cNvCxnSpPr>
              <a:cxnSpLocks noChangeShapeType="1"/>
              <a:stCxn id="315" idx="4"/>
              <a:endCxn id="316" idx="0"/>
            </p:cNvCxnSpPr>
            <p:nvPr/>
          </p:nvCxnSpPr>
          <p:spPr bwMode="auto">
            <a:xfrm rot="5400000">
              <a:off x="8394469" y="2712560"/>
              <a:ext cx="371640" cy="26415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328" name="Rectangle 3"/>
          <p:cNvSpPr txBox="1">
            <a:spLocks noChangeArrowheads="1"/>
          </p:cNvSpPr>
          <p:nvPr/>
        </p:nvSpPr>
        <p:spPr bwMode="auto">
          <a:xfrm>
            <a:off x="152400" y="2870200"/>
            <a:ext cx="18796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Compute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9" name="Rectangle 3"/>
          <p:cNvSpPr txBox="1">
            <a:spLocks noChangeArrowheads="1"/>
          </p:cNvSpPr>
          <p:nvPr/>
        </p:nvSpPr>
        <p:spPr bwMode="auto">
          <a:xfrm>
            <a:off x="152400" y="43180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Dead Nodes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924050"/>
            <a:ext cx="349360" cy="292100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917700"/>
            <a:ext cx="349360" cy="292100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1924050"/>
            <a:ext cx="349360" cy="2921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235200"/>
            <a:ext cx="349360" cy="292100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2235200"/>
            <a:ext cx="349360" cy="292100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235200"/>
            <a:ext cx="349360" cy="2921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366395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1" y="36576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1" y="36449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514600"/>
            <a:ext cx="349360" cy="2921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2514600"/>
            <a:ext cx="349360" cy="2921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2508250"/>
            <a:ext cx="349360" cy="29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84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11805 -1.48148E-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24" grpId="0" animBg="1"/>
      <p:bldP spid="141" grpId="0" animBg="1"/>
      <p:bldP spid="145" grpId="0" animBg="1"/>
      <p:bldP spid="146" grpId="0" animBg="1"/>
      <p:bldP spid="14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BDD Garbage Collection Time</a:t>
            </a:r>
            <a:endParaRPr lang="en-US" dirty="0"/>
          </a:p>
        </p:txBody>
      </p:sp>
      <p:pic>
        <p:nvPicPr>
          <p:cNvPr id="4" name="Picture 3" descr="dinrdy1xBDDtim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568450"/>
            <a:ext cx="8806644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ZDDs</a:t>
            </a:r>
          </a:p>
        </p:txBody>
      </p:sp>
      <p:pic>
        <p:nvPicPr>
          <p:cNvPr id="242714" name="Picture 26" descr="bdd0output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2520950" y="2009775"/>
            <a:ext cx="2138363" cy="4114800"/>
          </a:xfrm>
        </p:spPr>
      </p:pic>
      <p:pic>
        <p:nvPicPr>
          <p:cNvPr id="242716" name="Picture 28" descr="zdd0output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/>
          <a:srcRect/>
          <a:stretch>
            <a:fillRect/>
          </a:stretch>
        </p:blipFill>
        <p:spPr>
          <a:xfrm>
            <a:off x="5378450" y="2971800"/>
            <a:ext cx="2709863" cy="1981200"/>
          </a:xfrm>
        </p:spPr>
      </p:pic>
      <p:sp>
        <p:nvSpPr>
          <p:cNvPr id="46086" name="Text Box 30"/>
          <p:cNvSpPr txBox="1">
            <a:spLocks noChangeArrowheads="1"/>
          </p:cNvSpPr>
          <p:nvPr/>
        </p:nvSpPr>
        <p:spPr bwMode="auto">
          <a:xfrm>
            <a:off x="0" y="1400175"/>
            <a:ext cx="48387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000" b="1" u="sng"/>
              <a:t>BDDs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/>
              <a:t>Remove isomorpic graphs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/>
              <a:t>Skip and remove nodes whose pointers point to the same child</a:t>
            </a:r>
          </a:p>
        </p:txBody>
      </p:sp>
      <p:sp>
        <p:nvSpPr>
          <p:cNvPr id="46087" name="Text Box 31"/>
          <p:cNvSpPr txBox="1">
            <a:spLocks noChangeArrowheads="1"/>
          </p:cNvSpPr>
          <p:nvPr/>
        </p:nvSpPr>
        <p:spPr bwMode="auto">
          <a:xfrm>
            <a:off x="4695825" y="1358900"/>
            <a:ext cx="4448175" cy="131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000" b="1" u="sng" dirty="0" err="1"/>
              <a:t>ZDDs</a:t>
            </a:r>
            <a:endParaRPr lang="en-US" sz="2000" b="1" u="sng" dirty="0"/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dirty="0"/>
              <a:t>Remove </a:t>
            </a:r>
            <a:r>
              <a:rPr lang="en-US" sz="1800" dirty="0" err="1"/>
              <a:t>isomorpic</a:t>
            </a:r>
            <a:r>
              <a:rPr lang="en-US" sz="1800" dirty="0"/>
              <a:t> graphs</a:t>
            </a:r>
          </a:p>
          <a:p>
            <a:pPr marL="342900" indent="-3429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AutoNum type="arabicPeriod"/>
            </a:pPr>
            <a:r>
              <a:rPr lang="en-US" sz="1800" dirty="0"/>
              <a:t>Remove</a:t>
            </a:r>
            <a:r>
              <a:rPr lang="en-US" sz="1800" dirty="0" smtClean="0"/>
              <a:t> nodes whose “then” arc points </a:t>
            </a:r>
            <a:r>
              <a:rPr lang="en-US" sz="1800" dirty="0"/>
              <a:t>to</a:t>
            </a:r>
            <a:r>
              <a:rPr lang="en-US" sz="1800" dirty="0" smtClean="0"/>
              <a:t> the constant 0</a:t>
            </a:r>
            <a:endParaRPr lang="en-US" sz="1800" dirty="0"/>
          </a:p>
        </p:txBody>
      </p:sp>
      <p:graphicFrame>
        <p:nvGraphicFramePr>
          <p:cNvPr id="242720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66700" y="3608388"/>
          <a:ext cx="29718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7" imgW="1714320" imgH="253800" progId="Equation.3">
                  <p:embed/>
                </p:oleObj>
              </mc:Choice>
              <mc:Fallback>
                <p:oleObj name="Equation" r:id="rId7" imgW="1714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3608388"/>
                        <a:ext cx="2971800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90561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Construction</a:t>
            </a:r>
            <a:endParaRPr lang="en-US" dirty="0"/>
          </a:p>
        </p:txBody>
      </p:sp>
      <p:sp>
        <p:nvSpPr>
          <p:cNvPr id="124" name="Text Box 16"/>
          <p:cNvSpPr txBox="1">
            <a:spLocks noChangeArrowheads="1"/>
          </p:cNvSpPr>
          <p:nvPr/>
        </p:nvSpPr>
        <p:spPr bwMode="auto">
          <a:xfrm>
            <a:off x="6883400" y="5118352"/>
            <a:ext cx="2260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d1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W)</a:t>
            </a:r>
            <a:endParaRPr lang="en-US" sz="1800" dirty="0"/>
          </a:p>
        </p:txBody>
      </p:sp>
      <p:sp>
        <p:nvSpPr>
          <p:cNvPr id="141" name="Text Box 40"/>
          <p:cNvSpPr txBox="1">
            <a:spLocks noChangeArrowheads="1"/>
          </p:cNvSpPr>
          <p:nvPr/>
        </p:nvSpPr>
        <p:spPr bwMode="auto">
          <a:xfrm>
            <a:off x="4102629" y="5203788"/>
            <a:ext cx="231087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d0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42" name="Text Box 44"/>
          <p:cNvSpPr txBox="1">
            <a:spLocks noChangeArrowheads="1"/>
          </p:cNvSpPr>
          <p:nvPr/>
        </p:nvSpPr>
        <p:spPr bwMode="auto">
          <a:xfrm>
            <a:off x="4412083" y="3875047"/>
            <a:ext cx="37581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6807428" y="3636638"/>
            <a:ext cx="437921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/>
              <a:t>+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2946872" y="1993574"/>
            <a:ext cx="43492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Z’ </a:t>
            </a:r>
            <a:r>
              <a:rPr lang="en-US" sz="1800" dirty="0"/>
              <a:t>* </a:t>
            </a:r>
            <a:r>
              <a:rPr lang="en-US" sz="1800" dirty="0" smtClean="0"/>
              <a:t>W’) </a:t>
            </a:r>
            <a:r>
              <a:rPr lang="en-US" sz="1800" dirty="0"/>
              <a:t>+ (</a:t>
            </a:r>
            <a:r>
              <a:rPr lang="en-US" sz="1800" dirty="0" smtClean="0"/>
              <a:t>X’ </a:t>
            </a:r>
            <a:r>
              <a:rPr lang="en-US" sz="1800" dirty="0"/>
              <a:t>* Y’ * Z’ * </a:t>
            </a:r>
            <a:r>
              <a:rPr lang="en-US" sz="1800" dirty="0" smtClean="0"/>
              <a:t>W)</a:t>
            </a:r>
            <a:endParaRPr lang="en-US" sz="18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4661971" y="2782759"/>
            <a:ext cx="1397862" cy="2329787"/>
            <a:chOff x="7157521" y="2579559"/>
            <a:chExt cx="1397862" cy="2329787"/>
          </a:xfrm>
        </p:grpSpPr>
        <p:grpSp>
          <p:nvGrpSpPr>
            <p:cNvPr id="3" name="Group 66"/>
            <p:cNvGrpSpPr>
              <a:grpSpLocks/>
            </p:cNvGrpSpPr>
            <p:nvPr/>
          </p:nvGrpSpPr>
          <p:grpSpPr bwMode="auto">
            <a:xfrm>
              <a:off x="7157521" y="2579559"/>
              <a:ext cx="654728" cy="2323438"/>
              <a:chOff x="3188" y="1513"/>
              <a:chExt cx="347" cy="1688"/>
            </a:xfrm>
          </p:grpSpPr>
          <p:sp>
            <p:nvSpPr>
              <p:cNvPr id="126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/>
                  <a:t>1</a:t>
                </a:r>
              </a:p>
            </p:txBody>
          </p:sp>
          <p:sp>
            <p:nvSpPr>
              <p:cNvPr id="132" name="Rectangle 26"/>
              <p:cNvSpPr>
                <a:spLocks noChangeArrowheads="1"/>
              </p:cNvSpPr>
              <p:nvPr/>
            </p:nvSpPr>
            <p:spPr bwMode="auto">
              <a:xfrm>
                <a:off x="3198" y="1513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140" name="AutoShape 35"/>
              <p:cNvCxnSpPr>
                <a:cxnSpLocks noChangeShapeType="1"/>
                <a:stCxn id="132" idx="2"/>
                <a:endCxn id="126" idx="0"/>
              </p:cNvCxnSpPr>
              <p:nvPr/>
            </p:nvCxnSpPr>
            <p:spPr bwMode="auto">
              <a:xfrm rot="5400000">
                <a:off x="2772" y="2352"/>
                <a:ext cx="1178" cy="10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7919523" y="4558353"/>
              <a:ext cx="635860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/>
                <a:t>0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491221" y="2711838"/>
            <a:ext cx="1316229" cy="2382623"/>
            <a:chOff x="7491221" y="2711838"/>
            <a:chExt cx="1316229" cy="2382623"/>
          </a:xfrm>
        </p:grpSpPr>
        <p:grpSp>
          <p:nvGrpSpPr>
            <p:cNvPr id="164" name="Group 163"/>
            <p:cNvGrpSpPr/>
            <p:nvPr/>
          </p:nvGrpSpPr>
          <p:grpSpPr>
            <a:xfrm>
              <a:off x="7491221" y="2711838"/>
              <a:ext cx="1316229" cy="2382623"/>
              <a:chOff x="7586471" y="2578488"/>
              <a:chExt cx="1316229" cy="2382623"/>
            </a:xfrm>
          </p:grpSpPr>
          <p:grpSp>
            <p:nvGrpSpPr>
              <p:cNvPr id="9" name="Group 67"/>
              <p:cNvGrpSpPr>
                <a:grpSpLocks/>
              </p:cNvGrpSpPr>
              <p:nvPr/>
            </p:nvGrpSpPr>
            <p:grpSpPr bwMode="auto">
              <a:xfrm>
                <a:off x="7586471" y="2578488"/>
                <a:ext cx="998129" cy="2382623"/>
                <a:chOff x="4739" y="1458"/>
                <a:chExt cx="529" cy="1731"/>
              </a:xfrm>
            </p:grpSpPr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148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/>
                    <a:t>W</a:t>
                  </a:r>
                </a:p>
              </p:txBody>
            </p:sp>
            <p:sp>
              <p:nvSpPr>
                <p:cNvPr id="151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56" name="AutoShape 61"/>
                <p:cNvCxnSpPr>
                  <a:cxnSpLocks noChangeShapeType="1"/>
                  <a:stCxn id="151" idx="2"/>
                  <a:endCxn id="148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59" name="AutoShape 64"/>
                <p:cNvCxnSpPr>
                  <a:cxnSpLocks noChangeShapeType="1"/>
                  <a:stCxn id="148" idx="4"/>
                  <a:endCxn id="119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19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122" name="AutoShape 64"/>
            <p:cNvCxnSpPr>
              <a:cxnSpLocks noChangeShapeType="1"/>
              <a:stCxn id="148" idx="4"/>
              <a:endCxn id="145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pSp>
        <p:nvGrpSpPr>
          <p:cNvPr id="206" name="Group 205"/>
          <p:cNvGrpSpPr/>
          <p:nvPr/>
        </p:nvGrpSpPr>
        <p:grpSpPr>
          <a:xfrm>
            <a:off x="2144500" y="2685904"/>
            <a:ext cx="1316250" cy="2389505"/>
            <a:chOff x="7491200" y="2704954"/>
            <a:chExt cx="1316250" cy="2389505"/>
          </a:xfrm>
        </p:grpSpPr>
        <p:grpSp>
          <p:nvGrpSpPr>
            <p:cNvPr id="207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209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211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212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 dirty="0"/>
                    <a:t>W</a:t>
                  </a:r>
                </a:p>
              </p:txBody>
            </p:sp>
            <p:sp>
              <p:nvSpPr>
                <p:cNvPr id="213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14" name="AutoShape 61"/>
                <p:cNvCxnSpPr>
                  <a:cxnSpLocks noChangeShapeType="1"/>
                  <a:stCxn id="213" idx="2"/>
                  <a:endCxn id="212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15" name="AutoShape 64"/>
                <p:cNvCxnSpPr>
                  <a:cxnSpLocks noChangeShapeType="1"/>
                  <a:stCxn id="212" idx="5"/>
                  <a:endCxn id="211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10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208" name="AutoShape 64"/>
            <p:cNvCxnSpPr>
              <a:cxnSpLocks noChangeShapeType="1"/>
              <a:stCxn id="212" idx="3"/>
              <a:endCxn id="211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152400" y="3295650"/>
          <a:ext cx="16891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00"/>
              </a:tblGrid>
              <a:tr h="1005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/>
        </p:nvGraphicFramePr>
        <p:xfrm>
          <a:off x="330201" y="4730750"/>
          <a:ext cx="1358899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899"/>
              </a:tblGrid>
              <a:tr h="1022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1" name="Rectangle 3"/>
          <p:cNvSpPr txBox="1">
            <a:spLocks noChangeArrowheads="1"/>
          </p:cNvSpPr>
          <p:nvPr/>
        </p:nvSpPr>
        <p:spPr bwMode="auto">
          <a:xfrm>
            <a:off x="152400" y="2946400"/>
            <a:ext cx="19177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Compute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2" name="Rectangle 3"/>
          <p:cNvSpPr txBox="1">
            <a:spLocks noChangeArrowheads="1"/>
          </p:cNvSpPr>
          <p:nvPr/>
        </p:nvSpPr>
        <p:spPr bwMode="auto">
          <a:xfrm>
            <a:off x="292100" y="43942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Dead Nodes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98500" y="3441533"/>
            <a:ext cx="546100" cy="762168"/>
            <a:chOff x="7157524" y="2641497"/>
            <a:chExt cx="1397859" cy="2267847"/>
          </a:xfrm>
        </p:grpSpPr>
        <p:grpSp>
          <p:nvGrpSpPr>
            <p:cNvPr id="55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58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59" name="AutoShape 35"/>
              <p:cNvCxnSpPr>
                <a:cxnSpLocks noChangeShapeType="1"/>
                <a:stCxn id="58" idx="2"/>
                <a:endCxn id="57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56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93609" y="3479799"/>
            <a:ext cx="560586" cy="749300"/>
            <a:chOff x="7491203" y="2711834"/>
            <a:chExt cx="1316247" cy="2382623"/>
          </a:xfrm>
        </p:grpSpPr>
        <p:grpSp>
          <p:nvGrpSpPr>
            <p:cNvPr id="61" name="Group 163"/>
            <p:cNvGrpSpPr/>
            <p:nvPr/>
          </p:nvGrpSpPr>
          <p:grpSpPr>
            <a:xfrm>
              <a:off x="7491203" y="2711834"/>
              <a:ext cx="1316247" cy="2382623"/>
              <a:chOff x="7586453" y="2578484"/>
              <a:chExt cx="1316247" cy="2382623"/>
            </a:xfrm>
          </p:grpSpPr>
          <p:grpSp>
            <p:nvGrpSpPr>
              <p:cNvPr id="63" name="Group 67"/>
              <p:cNvGrpSpPr>
                <a:grpSpLocks/>
              </p:cNvGrpSpPr>
              <p:nvPr/>
            </p:nvGrpSpPr>
            <p:grpSpPr bwMode="auto">
              <a:xfrm>
                <a:off x="7586453" y="2578484"/>
                <a:ext cx="998127" cy="2382623"/>
                <a:chOff x="4739" y="1458"/>
                <a:chExt cx="529" cy="1731"/>
              </a:xfrm>
            </p:grpSpPr>
            <p:sp>
              <p:nvSpPr>
                <p:cNvPr id="6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66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67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68" name="AutoShape 61"/>
                <p:cNvCxnSpPr>
                  <a:cxnSpLocks noChangeShapeType="1"/>
                  <a:stCxn id="67" idx="2"/>
                  <a:endCxn id="66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69" name="AutoShape 64"/>
                <p:cNvCxnSpPr>
                  <a:cxnSpLocks noChangeShapeType="1"/>
                  <a:stCxn id="66" idx="4"/>
                  <a:endCxn id="64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62" name="AutoShape 64"/>
            <p:cNvCxnSpPr>
              <a:cxnSpLocks noChangeShapeType="1"/>
              <a:stCxn id="66" idx="4"/>
              <a:endCxn id="65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231" name="Picture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1" y="37338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38" name="Group 237"/>
          <p:cNvGrpSpPr/>
          <p:nvPr/>
        </p:nvGrpSpPr>
        <p:grpSpPr>
          <a:xfrm>
            <a:off x="252200" y="3359005"/>
            <a:ext cx="395500" cy="882795"/>
            <a:chOff x="7491200" y="2704954"/>
            <a:chExt cx="1316250" cy="2389505"/>
          </a:xfrm>
        </p:grpSpPr>
        <p:grpSp>
          <p:nvGrpSpPr>
            <p:cNvPr id="239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241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248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49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51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52" name="AutoShape 61"/>
                <p:cNvCxnSpPr>
                  <a:cxnSpLocks noChangeShapeType="1"/>
                  <a:stCxn id="251" idx="2"/>
                  <a:endCxn id="249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54" name="AutoShape 64"/>
                <p:cNvCxnSpPr>
                  <a:cxnSpLocks noChangeShapeType="1"/>
                  <a:stCxn id="249" idx="5"/>
                  <a:endCxn id="248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45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40" name="AutoShape 64"/>
            <p:cNvCxnSpPr>
              <a:cxnSpLocks noChangeShapeType="1"/>
              <a:stCxn id="249" idx="3"/>
              <a:endCxn id="248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232" name="Picture 2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1" y="37211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55" name="Group 254"/>
          <p:cNvGrpSpPr/>
          <p:nvPr/>
        </p:nvGrpSpPr>
        <p:grpSpPr>
          <a:xfrm>
            <a:off x="406400" y="4851233"/>
            <a:ext cx="546100" cy="762168"/>
            <a:chOff x="7157524" y="2641497"/>
            <a:chExt cx="1397859" cy="2267847"/>
          </a:xfrm>
        </p:grpSpPr>
        <p:grpSp>
          <p:nvGrpSpPr>
            <p:cNvPr id="256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259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260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261" name="AutoShape 35"/>
              <p:cNvCxnSpPr>
                <a:cxnSpLocks noChangeShapeType="1"/>
                <a:stCxn id="260" idx="2"/>
                <a:endCxn id="259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257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001509" y="4889499"/>
            <a:ext cx="560586" cy="749300"/>
            <a:chOff x="7491203" y="2711834"/>
            <a:chExt cx="1316247" cy="2382623"/>
          </a:xfrm>
        </p:grpSpPr>
        <p:grpSp>
          <p:nvGrpSpPr>
            <p:cNvPr id="265" name="Group 163"/>
            <p:cNvGrpSpPr/>
            <p:nvPr/>
          </p:nvGrpSpPr>
          <p:grpSpPr>
            <a:xfrm>
              <a:off x="7491203" y="2711832"/>
              <a:ext cx="1316247" cy="2382623"/>
              <a:chOff x="7586453" y="2578482"/>
              <a:chExt cx="1316247" cy="2382623"/>
            </a:xfrm>
          </p:grpSpPr>
          <p:grpSp>
            <p:nvGrpSpPr>
              <p:cNvPr id="270" name="Group 67"/>
              <p:cNvGrpSpPr>
                <a:grpSpLocks/>
              </p:cNvGrpSpPr>
              <p:nvPr/>
            </p:nvGrpSpPr>
            <p:grpSpPr bwMode="auto">
              <a:xfrm>
                <a:off x="7586453" y="2578482"/>
                <a:ext cx="998127" cy="2382623"/>
                <a:chOff x="4739" y="1458"/>
                <a:chExt cx="529" cy="1731"/>
              </a:xfrm>
            </p:grpSpPr>
            <p:sp>
              <p:nvSpPr>
                <p:cNvPr id="27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76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77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78" name="AutoShape 61"/>
                <p:cNvCxnSpPr>
                  <a:cxnSpLocks noChangeShapeType="1"/>
                  <a:stCxn id="277" idx="2"/>
                  <a:endCxn id="276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79" name="AutoShape 64"/>
                <p:cNvCxnSpPr>
                  <a:cxnSpLocks noChangeShapeType="1"/>
                  <a:stCxn id="276" idx="4"/>
                  <a:endCxn id="272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72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66" name="AutoShape 64"/>
            <p:cNvCxnSpPr>
              <a:cxnSpLocks noChangeShapeType="1"/>
              <a:stCxn id="276" idx="4"/>
              <a:endCxn id="275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0" y="17145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Unique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152400" y="2095500"/>
          <a:ext cx="8953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350"/>
              </a:tblGrid>
              <a:tr h="355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5" name="Oval 22"/>
          <p:cNvSpPr>
            <a:spLocks noChangeArrowheads="1"/>
          </p:cNvSpPr>
          <p:nvPr/>
        </p:nvSpPr>
        <p:spPr bwMode="auto">
          <a:xfrm>
            <a:off x="660091" y="21672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96" name="Oval 22"/>
          <p:cNvSpPr>
            <a:spLocks noChangeArrowheads="1"/>
          </p:cNvSpPr>
          <p:nvPr/>
        </p:nvSpPr>
        <p:spPr bwMode="auto">
          <a:xfrm>
            <a:off x="215591" y="2154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57400"/>
            <a:ext cx="34936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Construction</a:t>
            </a:r>
            <a:endParaRPr lang="en-US" dirty="0"/>
          </a:p>
        </p:txBody>
      </p:sp>
      <p:sp>
        <p:nvSpPr>
          <p:cNvPr id="124" name="Text Box 16"/>
          <p:cNvSpPr txBox="1">
            <a:spLocks noChangeArrowheads="1"/>
          </p:cNvSpPr>
          <p:nvPr/>
        </p:nvSpPr>
        <p:spPr bwMode="auto">
          <a:xfrm>
            <a:off x="6883400" y="5118352"/>
            <a:ext cx="2260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d3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42" name="Text Box 44"/>
          <p:cNvSpPr txBox="1">
            <a:spLocks noChangeArrowheads="1"/>
          </p:cNvSpPr>
          <p:nvPr/>
        </p:nvSpPr>
        <p:spPr bwMode="auto">
          <a:xfrm>
            <a:off x="5135983" y="3862347"/>
            <a:ext cx="37581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6426428" y="3636638"/>
            <a:ext cx="437921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/>
              <a:t>+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5645622" y="5251124"/>
            <a:ext cx="6535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endParaRPr lang="en-US" sz="1800" dirty="0"/>
          </a:p>
        </p:txBody>
      </p:sp>
      <p:grpSp>
        <p:nvGrpSpPr>
          <p:cNvPr id="4" name="Group 204"/>
          <p:cNvGrpSpPr/>
          <p:nvPr/>
        </p:nvGrpSpPr>
        <p:grpSpPr>
          <a:xfrm>
            <a:off x="7491221" y="2711838"/>
            <a:ext cx="1316229" cy="2382623"/>
            <a:chOff x="7491221" y="2711838"/>
            <a:chExt cx="1316229" cy="2382623"/>
          </a:xfrm>
        </p:grpSpPr>
        <p:grpSp>
          <p:nvGrpSpPr>
            <p:cNvPr id="5" name="Group 163"/>
            <p:cNvGrpSpPr/>
            <p:nvPr/>
          </p:nvGrpSpPr>
          <p:grpSpPr>
            <a:xfrm>
              <a:off x="7491221" y="2711838"/>
              <a:ext cx="1316229" cy="2382623"/>
              <a:chOff x="7586471" y="2578488"/>
              <a:chExt cx="1316229" cy="2382623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7586471" y="2578488"/>
                <a:ext cx="998129" cy="2382623"/>
                <a:chOff x="4739" y="1458"/>
                <a:chExt cx="529" cy="1731"/>
              </a:xfrm>
            </p:grpSpPr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148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 dirty="0" smtClean="0"/>
                    <a:t>Z</a:t>
                  </a:r>
                  <a:endParaRPr lang="en-US" sz="1800" b="1" dirty="0"/>
                </a:p>
              </p:txBody>
            </p:sp>
            <p:sp>
              <p:nvSpPr>
                <p:cNvPr id="151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56" name="AutoShape 61"/>
                <p:cNvCxnSpPr>
                  <a:cxnSpLocks noChangeShapeType="1"/>
                  <a:stCxn id="151" idx="2"/>
                  <a:endCxn id="148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59" name="AutoShape 64"/>
                <p:cNvCxnSpPr>
                  <a:cxnSpLocks noChangeShapeType="1"/>
                  <a:stCxn id="148" idx="4"/>
                  <a:endCxn id="119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19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122" name="AutoShape 64"/>
            <p:cNvCxnSpPr>
              <a:cxnSpLocks noChangeShapeType="1"/>
              <a:stCxn id="148" idx="4"/>
              <a:endCxn id="145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pSp>
        <p:nvGrpSpPr>
          <p:cNvPr id="7" name="Group 205"/>
          <p:cNvGrpSpPr/>
          <p:nvPr/>
        </p:nvGrpSpPr>
        <p:grpSpPr>
          <a:xfrm>
            <a:off x="5357600" y="2787504"/>
            <a:ext cx="1316250" cy="2389505"/>
            <a:chOff x="7491200" y="2704954"/>
            <a:chExt cx="1316250" cy="2389505"/>
          </a:xfrm>
        </p:grpSpPr>
        <p:grpSp>
          <p:nvGrpSpPr>
            <p:cNvPr id="8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9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211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212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 dirty="0"/>
                    <a:t>W</a:t>
                  </a:r>
                </a:p>
              </p:txBody>
            </p:sp>
            <p:sp>
              <p:nvSpPr>
                <p:cNvPr id="213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14" name="AutoShape 61"/>
                <p:cNvCxnSpPr>
                  <a:cxnSpLocks noChangeShapeType="1"/>
                  <a:stCxn id="213" idx="2"/>
                  <a:endCxn id="212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15" name="AutoShape 64"/>
                <p:cNvCxnSpPr>
                  <a:cxnSpLocks noChangeShapeType="1"/>
                  <a:stCxn id="212" idx="5"/>
                  <a:endCxn id="211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10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208" name="AutoShape 64"/>
            <p:cNvCxnSpPr>
              <a:cxnSpLocks noChangeShapeType="1"/>
              <a:stCxn id="212" idx="3"/>
              <a:endCxn id="211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66" name="Text Box 93"/>
          <p:cNvSpPr txBox="1">
            <a:spLocks noChangeArrowheads="1"/>
          </p:cNvSpPr>
          <p:nvPr/>
        </p:nvSpPr>
        <p:spPr bwMode="auto">
          <a:xfrm>
            <a:off x="3588222" y="5257474"/>
            <a:ext cx="12631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(new)</a:t>
            </a:r>
            <a:endParaRPr lang="en-US" sz="1800" dirty="0"/>
          </a:p>
        </p:txBody>
      </p:sp>
      <p:grpSp>
        <p:nvGrpSpPr>
          <p:cNvPr id="172" name="Group 171"/>
          <p:cNvGrpSpPr/>
          <p:nvPr/>
        </p:nvGrpSpPr>
        <p:grpSpPr>
          <a:xfrm>
            <a:off x="3732000" y="2800204"/>
            <a:ext cx="1316250" cy="2389505"/>
            <a:chOff x="2627100" y="2711304"/>
            <a:chExt cx="1316250" cy="2389505"/>
          </a:xfrm>
        </p:grpSpPr>
        <p:grpSp>
          <p:nvGrpSpPr>
            <p:cNvPr id="67" name="Group 205"/>
            <p:cNvGrpSpPr/>
            <p:nvPr/>
          </p:nvGrpSpPr>
          <p:grpSpPr>
            <a:xfrm>
              <a:off x="2627106" y="2711304"/>
              <a:ext cx="1316244" cy="2389505"/>
              <a:chOff x="7491206" y="2704954"/>
              <a:chExt cx="1316244" cy="2389505"/>
            </a:xfrm>
          </p:grpSpPr>
          <p:grpSp>
            <p:nvGrpSpPr>
              <p:cNvPr id="68" name="Group 163"/>
              <p:cNvGrpSpPr/>
              <p:nvPr/>
            </p:nvGrpSpPr>
            <p:grpSpPr>
              <a:xfrm>
                <a:off x="7491206" y="2704954"/>
                <a:ext cx="1316244" cy="2389505"/>
                <a:chOff x="7586456" y="2571604"/>
                <a:chExt cx="1316244" cy="2389505"/>
              </a:xfrm>
            </p:grpSpPr>
            <p:grpSp>
              <p:nvGrpSpPr>
                <p:cNvPr id="70" name="Group 67"/>
                <p:cNvGrpSpPr>
                  <a:grpSpLocks/>
                </p:cNvGrpSpPr>
                <p:nvPr/>
              </p:nvGrpSpPr>
              <p:grpSpPr bwMode="auto">
                <a:xfrm>
                  <a:off x="7586456" y="2571604"/>
                  <a:ext cx="730199" cy="2389505"/>
                  <a:chOff x="4739" y="1453"/>
                  <a:chExt cx="387" cy="1736"/>
                </a:xfrm>
              </p:grpSpPr>
              <p:sp>
                <p:nvSpPr>
                  <p:cNvPr id="7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2934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r>
                      <a:rPr lang="en-US" sz="1800"/>
                      <a:t>1</a:t>
                    </a:r>
                  </a:p>
                </p:txBody>
              </p:sp>
              <p:sp>
                <p:nvSpPr>
                  <p:cNvPr id="73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866" y="2370"/>
                    <a:ext cx="260" cy="20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 defTabSz="914400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r>
                      <a:rPr lang="en-US" sz="1800" b="1" dirty="0"/>
                      <a:t>W</a:t>
                    </a:r>
                  </a:p>
                </p:txBody>
              </p:sp>
              <p:sp>
                <p:nvSpPr>
                  <p:cNvPr id="7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748" y="1453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cxnSp>
                <p:nvCxnSpPr>
                  <p:cNvPr id="75" name="AutoShape 61"/>
                  <p:cNvCxnSpPr>
                    <a:cxnSpLocks noChangeShapeType="1"/>
                    <a:stCxn id="74" idx="2"/>
                    <a:endCxn id="80" idx="0"/>
                  </p:cNvCxnSpPr>
                  <p:nvPr/>
                </p:nvCxnSpPr>
                <p:spPr bwMode="auto">
                  <a:xfrm rot="5400000">
                    <a:off x="4831" y="1782"/>
                    <a:ext cx="159" cy="11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3333CC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76" name="AutoShape 64"/>
                  <p:cNvCxnSpPr>
                    <a:cxnSpLocks noChangeShapeType="1"/>
                    <a:stCxn id="73" idx="5"/>
                    <a:endCxn id="72" idx="0"/>
                  </p:cNvCxnSpPr>
                  <p:nvPr/>
                </p:nvCxnSpPr>
                <p:spPr bwMode="auto">
                  <a:xfrm rot="5400000">
                    <a:off x="4804" y="2650"/>
                    <a:ext cx="388" cy="18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8266840" y="4609153"/>
                  <a:ext cx="635860" cy="35099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dirty="0"/>
                    <a:t>0</a:t>
                  </a:r>
                </a:p>
              </p:txBody>
            </p:sp>
          </p:grpSp>
          <p:cxnSp>
            <p:nvCxnSpPr>
              <p:cNvPr id="69" name="AutoShape 64"/>
              <p:cNvCxnSpPr>
                <a:cxnSpLocks noChangeShapeType="1"/>
                <a:stCxn id="73" idx="3"/>
                <a:endCxn id="72" idx="0"/>
              </p:cNvCxnSpPr>
              <p:nvPr/>
            </p:nvCxnSpPr>
            <p:spPr bwMode="auto">
              <a:xfrm rot="16200000" flipH="1">
                <a:off x="7538538" y="4472874"/>
                <a:ext cx="534291" cy="6892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sp>
          <p:nvSpPr>
            <p:cNvPr id="80" name="Oval 53"/>
            <p:cNvSpPr>
              <a:spLocks noChangeArrowheads="1"/>
            </p:cNvSpPr>
            <p:nvPr/>
          </p:nvSpPr>
          <p:spPr bwMode="auto">
            <a:xfrm>
              <a:off x="2657433" y="3281004"/>
              <a:ext cx="490573" cy="28354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Z</a:t>
              </a:r>
            </a:p>
          </p:txBody>
        </p:sp>
        <p:cxnSp>
          <p:nvCxnSpPr>
            <p:cNvPr id="83" name="AutoShape 64"/>
            <p:cNvCxnSpPr>
              <a:cxnSpLocks noChangeShapeType="1"/>
              <a:stCxn id="80" idx="5"/>
              <a:endCxn id="73" idx="0"/>
            </p:cNvCxnSpPr>
            <p:nvPr/>
          </p:nvCxnSpPr>
          <p:spPr bwMode="auto">
            <a:xfrm rot="16200000" flipH="1">
              <a:off x="2868635" y="3730555"/>
              <a:ext cx="450475" cy="3541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86" name="AutoShape 64"/>
            <p:cNvCxnSpPr>
              <a:cxnSpLocks noChangeShapeType="1"/>
              <a:stCxn id="80" idx="3"/>
              <a:endCxn id="72" idx="1"/>
            </p:cNvCxnSpPr>
            <p:nvPr/>
          </p:nvCxnSpPr>
          <p:spPr bwMode="auto">
            <a:xfrm rot="5400000">
              <a:off x="1977045" y="4173082"/>
              <a:ext cx="1402286" cy="102176"/>
            </a:xfrm>
            <a:prstGeom prst="curvedConnector4">
              <a:avLst>
                <a:gd name="adj1" fmla="val 44073"/>
                <a:gd name="adj2" fmla="val 211866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81" name="Rectangle 3"/>
          <p:cNvSpPr txBox="1">
            <a:spLocks noChangeArrowheads="1"/>
          </p:cNvSpPr>
          <p:nvPr/>
        </p:nvSpPr>
        <p:spPr bwMode="auto">
          <a:xfrm>
            <a:off x="0" y="17018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Unique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152400" y="2089150"/>
          <a:ext cx="965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/>
              </a:tblGrid>
              <a:tr h="355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3295650"/>
          <a:ext cx="29464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/>
              </a:tblGrid>
              <a:tr h="1005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0" y="4895850"/>
          <a:ext cx="2463800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/>
              </a:tblGrid>
              <a:tr h="1022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Oval 22"/>
          <p:cNvSpPr>
            <a:spLocks noChangeArrowheads="1"/>
          </p:cNvSpPr>
          <p:nvPr/>
        </p:nvSpPr>
        <p:spPr bwMode="auto">
          <a:xfrm>
            <a:off x="660091" y="2154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88" name="Oval 22"/>
          <p:cNvSpPr>
            <a:spLocks noChangeArrowheads="1"/>
          </p:cNvSpPr>
          <p:nvPr/>
        </p:nvSpPr>
        <p:spPr bwMode="auto">
          <a:xfrm>
            <a:off x="215591" y="21418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0" y="2946400"/>
            <a:ext cx="19177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Compute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139700" y="45085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Dead Nodes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044700"/>
            <a:ext cx="349360" cy="292100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546100" y="3441533"/>
            <a:ext cx="546100" cy="762168"/>
            <a:chOff x="7157524" y="2641497"/>
            <a:chExt cx="1397859" cy="2267847"/>
          </a:xfrm>
        </p:grpSpPr>
        <p:grpSp>
          <p:nvGrpSpPr>
            <p:cNvPr id="93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97" name="AutoShape 35"/>
              <p:cNvCxnSpPr>
                <a:cxnSpLocks noChangeShapeType="1"/>
                <a:stCxn id="96" idx="2"/>
                <a:endCxn id="95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94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141209" y="3479799"/>
            <a:ext cx="560586" cy="749300"/>
            <a:chOff x="7491203" y="2711834"/>
            <a:chExt cx="1316247" cy="2382623"/>
          </a:xfrm>
        </p:grpSpPr>
        <p:grpSp>
          <p:nvGrpSpPr>
            <p:cNvPr id="115" name="Group 163"/>
            <p:cNvGrpSpPr/>
            <p:nvPr/>
          </p:nvGrpSpPr>
          <p:grpSpPr>
            <a:xfrm>
              <a:off x="7491203" y="2711832"/>
              <a:ext cx="1316247" cy="2382623"/>
              <a:chOff x="7586453" y="2578482"/>
              <a:chExt cx="1316247" cy="2382623"/>
            </a:xfrm>
          </p:grpSpPr>
          <p:grpSp>
            <p:nvGrpSpPr>
              <p:cNvPr id="125" name="Group 67"/>
              <p:cNvGrpSpPr>
                <a:grpSpLocks/>
              </p:cNvGrpSpPr>
              <p:nvPr/>
            </p:nvGrpSpPr>
            <p:grpSpPr bwMode="auto">
              <a:xfrm>
                <a:off x="7586453" y="2578482"/>
                <a:ext cx="998127" cy="2382623"/>
                <a:chOff x="4739" y="1458"/>
                <a:chExt cx="529" cy="1731"/>
              </a:xfrm>
            </p:grpSpPr>
            <p:sp>
              <p:nvSpPr>
                <p:cNvPr id="127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28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29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30" name="AutoShape 61"/>
                <p:cNvCxnSpPr>
                  <a:cxnSpLocks noChangeShapeType="1"/>
                  <a:stCxn id="129" idx="2"/>
                  <a:endCxn id="128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31" name="AutoShape 64"/>
                <p:cNvCxnSpPr>
                  <a:cxnSpLocks noChangeShapeType="1"/>
                  <a:stCxn id="128" idx="4"/>
                  <a:endCxn id="126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26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23" name="AutoShape 64"/>
            <p:cNvCxnSpPr>
              <a:cxnSpLocks noChangeShapeType="1"/>
              <a:stCxn id="128" idx="4"/>
              <a:endCxn id="127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1" y="37338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3" name="Group 132"/>
          <p:cNvGrpSpPr/>
          <p:nvPr/>
        </p:nvGrpSpPr>
        <p:grpSpPr>
          <a:xfrm>
            <a:off x="99800" y="3359005"/>
            <a:ext cx="395500" cy="882795"/>
            <a:chOff x="7491200" y="2704954"/>
            <a:chExt cx="1316250" cy="2389505"/>
          </a:xfrm>
        </p:grpSpPr>
        <p:grpSp>
          <p:nvGrpSpPr>
            <p:cNvPr id="134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136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138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39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40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41" name="AutoShape 61"/>
                <p:cNvCxnSpPr>
                  <a:cxnSpLocks noChangeShapeType="1"/>
                  <a:stCxn id="140" idx="2"/>
                  <a:endCxn id="139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4" name="AutoShape 64"/>
                <p:cNvCxnSpPr>
                  <a:cxnSpLocks noChangeShapeType="1"/>
                  <a:stCxn id="139" idx="5"/>
                  <a:endCxn id="138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37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35" name="AutoShape 64"/>
            <p:cNvCxnSpPr>
              <a:cxnSpLocks noChangeShapeType="1"/>
              <a:stCxn id="139" idx="3"/>
              <a:endCxn id="138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1" y="37211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7" name="Group 146"/>
          <p:cNvGrpSpPr/>
          <p:nvPr/>
        </p:nvGrpSpPr>
        <p:grpSpPr>
          <a:xfrm>
            <a:off x="0" y="5016333"/>
            <a:ext cx="546100" cy="762168"/>
            <a:chOff x="7157524" y="2641497"/>
            <a:chExt cx="1397859" cy="2267847"/>
          </a:xfrm>
        </p:grpSpPr>
        <p:grpSp>
          <p:nvGrpSpPr>
            <p:cNvPr id="149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152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153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154" name="AutoShape 35"/>
              <p:cNvCxnSpPr>
                <a:cxnSpLocks noChangeShapeType="1"/>
                <a:stCxn id="153" idx="2"/>
                <a:endCxn id="152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50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33209" y="5054599"/>
            <a:ext cx="560586" cy="749300"/>
            <a:chOff x="7491203" y="2711834"/>
            <a:chExt cx="1316247" cy="2382623"/>
          </a:xfrm>
        </p:grpSpPr>
        <p:grpSp>
          <p:nvGrpSpPr>
            <p:cNvPr id="157" name="Group 163"/>
            <p:cNvGrpSpPr/>
            <p:nvPr/>
          </p:nvGrpSpPr>
          <p:grpSpPr>
            <a:xfrm>
              <a:off x="7491203" y="2711830"/>
              <a:ext cx="1316247" cy="2382623"/>
              <a:chOff x="7586453" y="2578480"/>
              <a:chExt cx="1316247" cy="2382623"/>
            </a:xfrm>
          </p:grpSpPr>
          <p:grpSp>
            <p:nvGrpSpPr>
              <p:cNvPr id="160" name="Group 67"/>
              <p:cNvGrpSpPr>
                <a:grpSpLocks/>
              </p:cNvGrpSpPr>
              <p:nvPr/>
            </p:nvGrpSpPr>
            <p:grpSpPr bwMode="auto">
              <a:xfrm>
                <a:off x="7586453" y="2578480"/>
                <a:ext cx="998127" cy="2382623"/>
                <a:chOff x="4739" y="1458"/>
                <a:chExt cx="529" cy="1731"/>
              </a:xfrm>
            </p:grpSpPr>
            <p:sp>
              <p:nvSpPr>
                <p:cNvPr id="162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63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64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65" name="AutoShape 61"/>
                <p:cNvCxnSpPr>
                  <a:cxnSpLocks noChangeShapeType="1"/>
                  <a:stCxn id="164" idx="2"/>
                  <a:endCxn id="163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66" name="AutoShape 64"/>
                <p:cNvCxnSpPr>
                  <a:cxnSpLocks noChangeShapeType="1"/>
                  <a:stCxn id="163" idx="4"/>
                  <a:endCxn id="161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61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58" name="AutoShape 64"/>
            <p:cNvCxnSpPr>
              <a:cxnSpLocks noChangeShapeType="1"/>
              <a:stCxn id="163" idx="4"/>
              <a:endCxn id="162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71" name="Picture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044700"/>
            <a:ext cx="349360" cy="292100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1915900" y="3479800"/>
            <a:ext cx="332000" cy="762000"/>
            <a:chOff x="2627100" y="2711304"/>
            <a:chExt cx="1316250" cy="2389505"/>
          </a:xfrm>
        </p:grpSpPr>
        <p:grpSp>
          <p:nvGrpSpPr>
            <p:cNvPr id="174" name="Group 205"/>
            <p:cNvGrpSpPr/>
            <p:nvPr/>
          </p:nvGrpSpPr>
          <p:grpSpPr>
            <a:xfrm>
              <a:off x="2627106" y="2711304"/>
              <a:ext cx="1316244" cy="2389505"/>
              <a:chOff x="7491206" y="2704954"/>
              <a:chExt cx="1316244" cy="2389505"/>
            </a:xfrm>
          </p:grpSpPr>
          <p:grpSp>
            <p:nvGrpSpPr>
              <p:cNvPr id="178" name="Group 163"/>
              <p:cNvGrpSpPr/>
              <p:nvPr/>
            </p:nvGrpSpPr>
            <p:grpSpPr>
              <a:xfrm>
                <a:off x="7491206" y="2704954"/>
                <a:ext cx="1316244" cy="2389505"/>
                <a:chOff x="7586456" y="2571604"/>
                <a:chExt cx="1316244" cy="2389505"/>
              </a:xfrm>
            </p:grpSpPr>
            <p:grpSp>
              <p:nvGrpSpPr>
                <p:cNvPr id="180" name="Group 67"/>
                <p:cNvGrpSpPr>
                  <a:grpSpLocks/>
                </p:cNvGrpSpPr>
                <p:nvPr/>
              </p:nvGrpSpPr>
              <p:grpSpPr bwMode="auto">
                <a:xfrm>
                  <a:off x="7586456" y="2571604"/>
                  <a:ext cx="730199" cy="2389505"/>
                  <a:chOff x="4739" y="1453"/>
                  <a:chExt cx="387" cy="1736"/>
                </a:xfrm>
              </p:grpSpPr>
              <p:sp>
                <p:nvSpPr>
                  <p:cNvPr id="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2934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 dirty="0"/>
                  </a:p>
                </p:txBody>
              </p:sp>
              <p:sp>
                <p:nvSpPr>
                  <p:cNvPr id="184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866" y="2370"/>
                    <a:ext cx="260" cy="20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 defTabSz="914400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 b="1" dirty="0"/>
                  </a:p>
                </p:txBody>
              </p:sp>
              <p:sp>
                <p:nvSpPr>
                  <p:cNvPr id="18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748" y="1453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cxnSp>
                <p:nvCxnSpPr>
                  <p:cNvPr id="186" name="AutoShape 61"/>
                  <p:cNvCxnSpPr>
                    <a:cxnSpLocks noChangeShapeType="1"/>
                    <a:stCxn id="185" idx="2"/>
                    <a:endCxn id="175" idx="0"/>
                  </p:cNvCxnSpPr>
                  <p:nvPr/>
                </p:nvCxnSpPr>
                <p:spPr bwMode="auto">
                  <a:xfrm rot="5400000">
                    <a:off x="4831" y="1782"/>
                    <a:ext cx="159" cy="11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3333CC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187" name="AutoShape 64"/>
                  <p:cNvCxnSpPr>
                    <a:cxnSpLocks noChangeShapeType="1"/>
                    <a:stCxn id="184" idx="5"/>
                    <a:endCxn id="183" idx="0"/>
                  </p:cNvCxnSpPr>
                  <p:nvPr/>
                </p:nvCxnSpPr>
                <p:spPr bwMode="auto">
                  <a:xfrm rot="5400000">
                    <a:off x="4804" y="2650"/>
                    <a:ext cx="388" cy="18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181" name="Rectangle 30"/>
                <p:cNvSpPr>
                  <a:spLocks noChangeArrowheads="1"/>
                </p:cNvSpPr>
                <p:nvPr/>
              </p:nvSpPr>
              <p:spPr bwMode="auto">
                <a:xfrm>
                  <a:off x="8266840" y="4609153"/>
                  <a:ext cx="635860" cy="35099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</p:grpSp>
          <p:cxnSp>
            <p:nvCxnSpPr>
              <p:cNvPr id="179" name="AutoShape 64"/>
              <p:cNvCxnSpPr>
                <a:cxnSpLocks noChangeShapeType="1"/>
                <a:stCxn id="184" idx="3"/>
                <a:endCxn id="183" idx="0"/>
              </p:cNvCxnSpPr>
              <p:nvPr/>
            </p:nvCxnSpPr>
            <p:spPr bwMode="auto">
              <a:xfrm rot="16200000" flipH="1">
                <a:off x="7538538" y="4472874"/>
                <a:ext cx="534291" cy="6892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sp>
          <p:nvSpPr>
            <p:cNvPr id="175" name="Oval 53"/>
            <p:cNvSpPr>
              <a:spLocks noChangeArrowheads="1"/>
            </p:cNvSpPr>
            <p:nvPr/>
          </p:nvSpPr>
          <p:spPr bwMode="auto">
            <a:xfrm>
              <a:off x="2657433" y="3281004"/>
              <a:ext cx="490573" cy="2835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176" name="AutoShape 64"/>
            <p:cNvCxnSpPr>
              <a:cxnSpLocks noChangeShapeType="1"/>
              <a:stCxn id="175" idx="5"/>
              <a:endCxn id="184" idx="0"/>
            </p:cNvCxnSpPr>
            <p:nvPr/>
          </p:nvCxnSpPr>
          <p:spPr bwMode="auto">
            <a:xfrm rot="16200000" flipH="1">
              <a:off x="2868635" y="3730555"/>
              <a:ext cx="450475" cy="3541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77" name="AutoShape 64"/>
            <p:cNvCxnSpPr>
              <a:cxnSpLocks noChangeShapeType="1"/>
              <a:stCxn id="175" idx="3"/>
              <a:endCxn id="183" idx="1"/>
            </p:cNvCxnSpPr>
            <p:nvPr/>
          </p:nvCxnSpPr>
          <p:spPr bwMode="auto">
            <a:xfrm rot="5400000">
              <a:off x="1977045" y="4173082"/>
              <a:ext cx="1402286" cy="102176"/>
            </a:xfrm>
            <a:prstGeom prst="curvedConnector4">
              <a:avLst>
                <a:gd name="adj1" fmla="val 44073"/>
                <a:gd name="adj2" fmla="val 211866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pSp>
        <p:nvGrpSpPr>
          <p:cNvPr id="188" name="Group 187"/>
          <p:cNvGrpSpPr/>
          <p:nvPr/>
        </p:nvGrpSpPr>
        <p:grpSpPr>
          <a:xfrm>
            <a:off x="2296909" y="3505199"/>
            <a:ext cx="560586" cy="749300"/>
            <a:chOff x="7491203" y="2711834"/>
            <a:chExt cx="1316247" cy="2382623"/>
          </a:xfrm>
        </p:grpSpPr>
        <p:grpSp>
          <p:nvGrpSpPr>
            <p:cNvPr id="189" name="Group 163"/>
            <p:cNvGrpSpPr/>
            <p:nvPr/>
          </p:nvGrpSpPr>
          <p:grpSpPr>
            <a:xfrm>
              <a:off x="7491203" y="2711830"/>
              <a:ext cx="1316247" cy="2382623"/>
              <a:chOff x="7586453" y="2578480"/>
              <a:chExt cx="1316247" cy="2382623"/>
            </a:xfrm>
          </p:grpSpPr>
          <p:grpSp>
            <p:nvGrpSpPr>
              <p:cNvPr id="191" name="Group 67"/>
              <p:cNvGrpSpPr>
                <a:grpSpLocks/>
              </p:cNvGrpSpPr>
              <p:nvPr/>
            </p:nvGrpSpPr>
            <p:grpSpPr bwMode="auto">
              <a:xfrm>
                <a:off x="7586453" y="2578480"/>
                <a:ext cx="998127" cy="2382623"/>
                <a:chOff x="4739" y="1458"/>
                <a:chExt cx="529" cy="1731"/>
              </a:xfrm>
            </p:grpSpPr>
            <p:sp>
              <p:nvSpPr>
                <p:cNvPr id="193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94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95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96" name="AutoShape 61"/>
                <p:cNvCxnSpPr>
                  <a:cxnSpLocks noChangeShapeType="1"/>
                  <a:stCxn id="195" idx="2"/>
                  <a:endCxn id="194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97" name="AutoShape 64"/>
                <p:cNvCxnSpPr>
                  <a:cxnSpLocks noChangeShapeType="1"/>
                  <a:stCxn id="194" idx="4"/>
                  <a:endCxn id="192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92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90" name="AutoShape 64"/>
            <p:cNvCxnSpPr>
              <a:cxnSpLocks noChangeShapeType="1"/>
              <a:stCxn id="194" idx="4"/>
              <a:endCxn id="193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6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0" name="Group 199"/>
          <p:cNvGrpSpPr/>
          <p:nvPr/>
        </p:nvGrpSpPr>
        <p:grpSpPr>
          <a:xfrm>
            <a:off x="1306300" y="4946505"/>
            <a:ext cx="395500" cy="882795"/>
            <a:chOff x="7491200" y="2704954"/>
            <a:chExt cx="1316250" cy="2389505"/>
          </a:xfrm>
        </p:grpSpPr>
        <p:grpSp>
          <p:nvGrpSpPr>
            <p:cNvPr id="201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203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20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06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07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09" name="AutoShape 61"/>
                <p:cNvCxnSpPr>
                  <a:cxnSpLocks noChangeShapeType="1"/>
                  <a:stCxn id="207" idx="2"/>
                  <a:endCxn id="206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16" name="AutoShape 64"/>
                <p:cNvCxnSpPr>
                  <a:cxnSpLocks noChangeShapeType="1"/>
                  <a:stCxn id="206" idx="5"/>
                  <a:endCxn id="205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04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02" name="AutoShape 64"/>
            <p:cNvCxnSpPr>
              <a:cxnSpLocks noChangeShapeType="1"/>
              <a:stCxn id="206" idx="3"/>
              <a:endCxn id="205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6957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8" name="Group 217"/>
          <p:cNvGrpSpPr/>
          <p:nvPr/>
        </p:nvGrpSpPr>
        <p:grpSpPr>
          <a:xfrm>
            <a:off x="1814309" y="5067299"/>
            <a:ext cx="560586" cy="749300"/>
            <a:chOff x="7491203" y="2711834"/>
            <a:chExt cx="1316247" cy="2382623"/>
          </a:xfrm>
        </p:grpSpPr>
        <p:grpSp>
          <p:nvGrpSpPr>
            <p:cNvPr id="219" name="Group 163"/>
            <p:cNvGrpSpPr/>
            <p:nvPr/>
          </p:nvGrpSpPr>
          <p:grpSpPr>
            <a:xfrm>
              <a:off x="7491203" y="2711828"/>
              <a:ext cx="1316247" cy="2382623"/>
              <a:chOff x="7586453" y="2578478"/>
              <a:chExt cx="1316247" cy="2382623"/>
            </a:xfrm>
          </p:grpSpPr>
          <p:grpSp>
            <p:nvGrpSpPr>
              <p:cNvPr id="221" name="Group 67"/>
              <p:cNvGrpSpPr>
                <a:grpSpLocks/>
              </p:cNvGrpSpPr>
              <p:nvPr/>
            </p:nvGrpSpPr>
            <p:grpSpPr bwMode="auto">
              <a:xfrm>
                <a:off x="7586453" y="2578478"/>
                <a:ext cx="998127" cy="2382623"/>
                <a:chOff x="4739" y="1458"/>
                <a:chExt cx="529" cy="1731"/>
              </a:xfrm>
            </p:grpSpPr>
            <p:sp>
              <p:nvSpPr>
                <p:cNvPr id="223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24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25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26" name="AutoShape 61"/>
                <p:cNvCxnSpPr>
                  <a:cxnSpLocks noChangeShapeType="1"/>
                  <a:stCxn id="225" idx="2"/>
                  <a:endCxn id="224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28" name="AutoShape 64"/>
                <p:cNvCxnSpPr>
                  <a:cxnSpLocks noChangeShapeType="1"/>
                  <a:stCxn id="224" idx="4"/>
                  <a:endCxn id="222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22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20" name="AutoShape 64"/>
            <p:cNvCxnSpPr>
              <a:cxnSpLocks noChangeShapeType="1"/>
              <a:stCxn id="224" idx="4"/>
              <a:endCxn id="223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227" name="Oval 22"/>
          <p:cNvSpPr>
            <a:spLocks noChangeArrowheads="1"/>
          </p:cNvSpPr>
          <p:nvPr/>
        </p:nvSpPr>
        <p:spPr bwMode="auto">
          <a:xfrm>
            <a:off x="1942791" y="21799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229" name="Oval 22"/>
          <p:cNvSpPr>
            <a:spLocks noChangeArrowheads="1"/>
          </p:cNvSpPr>
          <p:nvPr/>
        </p:nvSpPr>
        <p:spPr bwMode="auto">
          <a:xfrm>
            <a:off x="1498291" y="21672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231" name="Oval 22"/>
          <p:cNvSpPr>
            <a:spLocks noChangeArrowheads="1"/>
          </p:cNvSpPr>
          <p:nvPr/>
        </p:nvSpPr>
        <p:spPr bwMode="auto">
          <a:xfrm>
            <a:off x="2323791" y="218633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095500"/>
            <a:ext cx="349360" cy="29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7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889 -0.00185 " pathEditMode="relative" ptsTypes="AA">
                                      <p:cBhvr>
                                        <p:cTn id="99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889 -0.00185 " pathEditMode="relative" ptsTypes="AA">
                                      <p:cBhvr>
                                        <p:cTn id="101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227" grpId="0" animBg="1"/>
      <p:bldP spid="227" grpId="1" animBg="1"/>
      <p:bldP spid="229" grpId="0" animBg="1"/>
      <p:bldP spid="229" grpId="1" animBg="1"/>
      <p:bldP spid="231" grpId="0" animBg="1"/>
      <p:bldP spid="23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4"/>
          <a:srcRect l="3741" b="33626"/>
          <a:stretch>
            <a:fillRect/>
          </a:stretch>
        </p:blipFill>
        <p:spPr bwMode="auto">
          <a:xfrm>
            <a:off x="1431278" y="1384300"/>
            <a:ext cx="5680722" cy="3883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2625" y="0"/>
            <a:ext cx="8461375" cy="8397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Distant ILP Characteristics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215900" y="5219700"/>
            <a:ext cx="8610600" cy="977900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50"/>
              </a:spcBef>
              <a:buFont typeface="Tahoma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 smtClean="0">
                <a:latin typeface="Tahoma" charset="0"/>
              </a:rPr>
              <a:t>Divergent </a:t>
            </a:r>
            <a:r>
              <a:rPr lang="en-GB" sz="2600" dirty="0">
                <a:latin typeface="Tahoma" charset="0"/>
              </a:rPr>
              <a:t>lines indicate parallel “threads” of execution</a:t>
            </a:r>
          </a:p>
          <a:p>
            <a:pPr>
              <a:lnSpc>
                <a:spcPct val="90000"/>
              </a:lnSpc>
              <a:spcBef>
                <a:spcPts val="550"/>
              </a:spcBef>
              <a:buFont typeface="Tahoma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>
                <a:latin typeface="Tahoma" charset="0"/>
              </a:rPr>
              <a:t>Independent chains of dependences (</a:t>
            </a:r>
            <a:r>
              <a:rPr lang="en-GB" sz="2600" dirty="0" err="1">
                <a:latin typeface="Tahoma" charset="0"/>
              </a:rPr>
              <a:t>DDCs</a:t>
            </a:r>
            <a:r>
              <a:rPr lang="en-GB" sz="2600" dirty="0" smtClean="0">
                <a:latin typeface="Tahoma" charset="0"/>
              </a:rPr>
              <a:t>)</a:t>
            </a:r>
            <a:endParaRPr lang="en-GB" sz="2000" dirty="0">
              <a:latin typeface="Tahoma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057775" y="863600"/>
            <a:ext cx="3705559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marL="336550" indent="-336550" algn="l">
              <a:lnSpc>
                <a:spcPct val="100000"/>
              </a:lnSpc>
              <a:spcBef>
                <a:spcPts val="450"/>
              </a:spcBef>
              <a:buClr>
                <a:srgbClr val="009999"/>
              </a:buClr>
              <a:buFont typeface="Wingdings" charset="2"/>
              <a:buNone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Arial" charset="0"/>
                <a:cs typeface="Arial" charset="0"/>
              </a:rPr>
              <a:t>DINxRDY</a:t>
            </a:r>
            <a:r>
              <a:rPr lang="en-GB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Arial" charset="0"/>
                <a:cs typeface="Arial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Arial" charset="0"/>
                <a:cs typeface="Arial" charset="0"/>
              </a:rPr>
              <a:t>plot for 254.</a:t>
            </a:r>
            <a:r>
              <a:rPr lang="en-GB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Arial" charset="0"/>
                <a:cs typeface="Arial" charset="0"/>
              </a:rPr>
              <a:t>gap</a:t>
            </a:r>
            <a:endParaRPr lang="en-GB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2411413" y="1547813"/>
            <a:ext cx="1447800" cy="6858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 marL="336550" indent="-336550">
              <a:lnSpc>
                <a:spcPct val="100000"/>
              </a:lnSpc>
              <a:spcBef>
                <a:spcPts val="450"/>
              </a:spcBef>
              <a:buClr>
                <a:srgbClr val="009999"/>
              </a:buClr>
              <a:buFont typeface="Wingdings" charset="2"/>
              <a:buNone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Arial" charset="0"/>
                <a:cs typeface="Arial" charset="0"/>
              </a:rPr>
              <a:t>Multiple</a:t>
            </a:r>
          </a:p>
          <a:p>
            <a:pPr marL="336550" indent="-336550">
              <a:lnSpc>
                <a:spcPct val="100000"/>
              </a:lnSpc>
              <a:spcBef>
                <a:spcPts val="450"/>
              </a:spcBef>
              <a:buClr>
                <a:srgbClr val="009999"/>
              </a:buClr>
              <a:buFont typeface="Wingdings" charset="2"/>
              <a:buNone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</a:pPr>
            <a:r>
              <a:rPr lang="en-GB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ea typeface="Arial" charset="0"/>
                <a:cs typeface="Arial" charset="0"/>
              </a:rPr>
              <a:t>Dep. chains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919412" y="2233613"/>
            <a:ext cx="531812" cy="2359024"/>
            <a:chOff x="3168" y="1248"/>
            <a:chExt cx="335" cy="1486"/>
          </a:xfrm>
        </p:grpSpPr>
        <p:sp>
          <p:nvSpPr>
            <p:cNvPr id="8199" name="Oval 7"/>
            <p:cNvSpPr>
              <a:spLocks noChangeArrowheads="1"/>
            </p:cNvSpPr>
            <p:nvPr/>
          </p:nvSpPr>
          <p:spPr bwMode="auto">
            <a:xfrm>
              <a:off x="3168" y="2398"/>
              <a:ext cx="335" cy="336"/>
            </a:xfrm>
            <a:prstGeom prst="ellips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200" name="AutoShape 8"/>
            <p:cNvCxnSpPr>
              <a:cxnSpLocks noChangeShapeType="1"/>
              <a:stCxn id="8197" idx="2"/>
              <a:endCxn id="8199" idx="0"/>
            </p:cNvCxnSpPr>
            <p:nvPr/>
          </p:nvCxnSpPr>
          <p:spPr bwMode="auto">
            <a:xfrm>
              <a:off x="3304" y="1248"/>
              <a:ext cx="31" cy="11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135312" y="2233613"/>
            <a:ext cx="847724" cy="2130424"/>
            <a:chOff x="3304" y="1248"/>
            <a:chExt cx="534" cy="1342"/>
          </a:xfrm>
        </p:grpSpPr>
        <p:sp>
          <p:nvSpPr>
            <p:cNvPr id="8202" name="Oval 10"/>
            <p:cNvSpPr>
              <a:spLocks noChangeArrowheads="1"/>
            </p:cNvSpPr>
            <p:nvPr/>
          </p:nvSpPr>
          <p:spPr bwMode="auto">
            <a:xfrm>
              <a:off x="3504" y="2254"/>
              <a:ext cx="334" cy="336"/>
            </a:xfrm>
            <a:prstGeom prst="ellips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203" name="AutoShape 11"/>
            <p:cNvCxnSpPr>
              <a:cxnSpLocks noChangeShapeType="1"/>
              <a:stCxn id="8197" idx="2"/>
              <a:endCxn id="8202" idx="0"/>
            </p:cNvCxnSpPr>
            <p:nvPr/>
          </p:nvCxnSpPr>
          <p:spPr bwMode="auto">
            <a:xfrm>
              <a:off x="3304" y="1248"/>
              <a:ext cx="367" cy="1006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135317" y="2233613"/>
            <a:ext cx="1457325" cy="1597024"/>
            <a:chOff x="3304" y="1248"/>
            <a:chExt cx="918" cy="1006"/>
          </a:xfrm>
        </p:grpSpPr>
        <p:sp>
          <p:nvSpPr>
            <p:cNvPr id="8205" name="Oval 13"/>
            <p:cNvSpPr>
              <a:spLocks noChangeArrowheads="1"/>
            </p:cNvSpPr>
            <p:nvPr/>
          </p:nvSpPr>
          <p:spPr bwMode="auto">
            <a:xfrm>
              <a:off x="3888" y="1918"/>
              <a:ext cx="334" cy="336"/>
            </a:xfrm>
            <a:prstGeom prst="ellips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206" name="AutoShape 14"/>
            <p:cNvCxnSpPr>
              <a:cxnSpLocks noChangeShapeType="1"/>
              <a:stCxn id="8197" idx="2"/>
              <a:endCxn id="8205" idx="1"/>
            </p:cNvCxnSpPr>
            <p:nvPr/>
          </p:nvCxnSpPr>
          <p:spPr bwMode="auto">
            <a:xfrm>
              <a:off x="3304" y="1248"/>
              <a:ext cx="633" cy="71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135312" y="2233612"/>
            <a:ext cx="1990724" cy="1139824"/>
            <a:chOff x="3304" y="1248"/>
            <a:chExt cx="1254" cy="718"/>
          </a:xfrm>
        </p:grpSpPr>
        <p:sp>
          <p:nvSpPr>
            <p:cNvPr id="8208" name="Oval 16"/>
            <p:cNvSpPr>
              <a:spLocks noChangeArrowheads="1"/>
            </p:cNvSpPr>
            <p:nvPr/>
          </p:nvSpPr>
          <p:spPr bwMode="auto">
            <a:xfrm>
              <a:off x="4222" y="1632"/>
              <a:ext cx="336" cy="334"/>
            </a:xfrm>
            <a:prstGeom prst="ellips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209" name="AutoShape 17"/>
            <p:cNvCxnSpPr>
              <a:cxnSpLocks noChangeShapeType="1"/>
              <a:stCxn id="8197" idx="2"/>
              <a:endCxn id="8208" idx="1"/>
            </p:cNvCxnSpPr>
            <p:nvPr/>
          </p:nvCxnSpPr>
          <p:spPr bwMode="auto">
            <a:xfrm>
              <a:off x="3304" y="1248"/>
              <a:ext cx="967" cy="433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135312" y="2081212"/>
            <a:ext cx="2905124" cy="530224"/>
            <a:chOff x="3304" y="1152"/>
            <a:chExt cx="1830" cy="334"/>
          </a:xfrm>
        </p:grpSpPr>
        <p:sp>
          <p:nvSpPr>
            <p:cNvPr id="8211" name="Oval 19"/>
            <p:cNvSpPr>
              <a:spLocks noChangeArrowheads="1"/>
            </p:cNvSpPr>
            <p:nvPr/>
          </p:nvSpPr>
          <p:spPr bwMode="auto">
            <a:xfrm>
              <a:off x="4798" y="1152"/>
              <a:ext cx="336" cy="334"/>
            </a:xfrm>
            <a:prstGeom prst="ellips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212" name="AutoShape 20"/>
            <p:cNvCxnSpPr>
              <a:cxnSpLocks noChangeShapeType="1"/>
              <a:stCxn id="8197" idx="2"/>
              <a:endCxn id="8211" idx="3"/>
            </p:cNvCxnSpPr>
            <p:nvPr/>
          </p:nvCxnSpPr>
          <p:spPr bwMode="auto">
            <a:xfrm>
              <a:off x="3304" y="1248"/>
              <a:ext cx="1543" cy="189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22" name="TextBox 21"/>
          <p:cNvSpPr txBox="1"/>
          <p:nvPr/>
        </p:nvSpPr>
        <p:spPr>
          <a:xfrm>
            <a:off x="5130800" y="6211669"/>
            <a:ext cx="2639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Postiff</a:t>
            </a:r>
            <a:r>
              <a:rPr lang="en-US" sz="1800" dirty="0" smtClean="0"/>
              <a:t> et al. (JILP 1999)</a:t>
            </a:r>
          </a:p>
          <a:p>
            <a:r>
              <a:rPr lang="en-US" sz="1800" dirty="0" err="1" smtClean="0"/>
              <a:t>Iyer</a:t>
            </a:r>
            <a:r>
              <a:rPr lang="en-US" sz="1800" dirty="0" smtClean="0"/>
              <a:t> et al. (EPIC 2005)</a:t>
            </a:r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7</a:t>
            </a:fld>
            <a:endParaRPr lang="en-US"/>
          </a:p>
        </p:txBody>
      </p:sp>
      <p:sp>
        <p:nvSpPr>
          <p:cNvPr id="25" name="Rectangle 42"/>
          <p:cNvSpPr>
            <a:spLocks noChangeArrowheads="1"/>
          </p:cNvSpPr>
          <p:nvPr/>
        </p:nvSpPr>
        <p:spPr bwMode="auto">
          <a:xfrm>
            <a:off x="1992313" y="4906963"/>
            <a:ext cx="4752975" cy="288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41"/>
          <p:cNvSpPr>
            <a:spLocks noChangeArrowheads="1"/>
          </p:cNvSpPr>
          <p:nvPr/>
        </p:nvSpPr>
        <p:spPr bwMode="auto">
          <a:xfrm>
            <a:off x="1450975" y="1692275"/>
            <a:ext cx="574675" cy="32099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repl"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Gains</a:t>
            </a:r>
            <a:endParaRPr lang="en-US" dirty="0"/>
          </a:p>
        </p:txBody>
      </p:sp>
      <p:pic>
        <p:nvPicPr>
          <p:cNvPr id="87" name="Picture 86" descr="dinrdySiz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1244600"/>
            <a:ext cx="8196743" cy="4254500"/>
          </a:xfrm>
          <a:prstGeom prst="rect">
            <a:avLst/>
          </a:prstGeom>
        </p:spPr>
      </p:pic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3622675" y="5510213"/>
            <a:ext cx="2516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/>
              <a:t>~ 20% Reduction</a:t>
            </a:r>
          </a:p>
        </p:txBody>
      </p:sp>
      <p:pic>
        <p:nvPicPr>
          <p:cNvPr id="5" name="Picture 4" descr="dindinSize.pdf"/>
          <p:cNvPicPr>
            <a:picLocks noChangeAspect="1"/>
          </p:cNvPicPr>
          <p:nvPr/>
        </p:nvPicPr>
        <p:blipFill>
          <a:blip r:embed="rId5"/>
          <a:srcRect l="75429" t="4954" r="1371" b="81908"/>
          <a:stretch>
            <a:fillRect/>
          </a:stretch>
        </p:blipFill>
        <p:spPr>
          <a:xfrm>
            <a:off x="6689065" y="1516451"/>
            <a:ext cx="1553463" cy="457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190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Losses</a:t>
            </a:r>
            <a:endParaRPr lang="en-US" dirty="0"/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3952875" y="5256213"/>
            <a:ext cx="1621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dirty="0" smtClean="0"/>
              <a:t>3x Slower!</a:t>
            </a:r>
            <a:endParaRPr lang="en-US" dirty="0"/>
          </a:p>
        </p:txBody>
      </p:sp>
      <p:pic>
        <p:nvPicPr>
          <p:cNvPr id="5" name="Picture 4" descr="dinrdy1xTime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9050"/>
            <a:ext cx="8763000" cy="3943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48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Table 154"/>
          <p:cNvGraphicFramePr>
            <a:graphicFrameLocks noGrp="1"/>
          </p:cNvGraphicFramePr>
          <p:nvPr/>
        </p:nvGraphicFramePr>
        <p:xfrm>
          <a:off x="155575" y="2047875"/>
          <a:ext cx="13906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/>
              </a:tblGrid>
              <a:tr h="3308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/>
        </p:nvGraphicFramePr>
        <p:xfrm>
          <a:off x="136525" y="2044700"/>
          <a:ext cx="8826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650"/>
              </a:tblGrid>
              <a:tr h="355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Construction</a:t>
            </a:r>
            <a:endParaRPr lang="en-US" dirty="0"/>
          </a:p>
        </p:txBody>
      </p:sp>
      <p:sp>
        <p:nvSpPr>
          <p:cNvPr id="124" name="Text Box 16"/>
          <p:cNvSpPr txBox="1">
            <a:spLocks noChangeArrowheads="1"/>
          </p:cNvSpPr>
          <p:nvPr/>
        </p:nvSpPr>
        <p:spPr bwMode="auto">
          <a:xfrm>
            <a:off x="6883400" y="5118352"/>
            <a:ext cx="22606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f</a:t>
            </a:r>
            <a:r>
              <a:rPr lang="en-US" sz="1800" baseline="-25000" dirty="0" smtClean="0"/>
              <a:t>d3 </a:t>
            </a:r>
            <a:r>
              <a:rPr lang="en-US" sz="1800" dirty="0"/>
              <a:t>= (</a:t>
            </a:r>
            <a:r>
              <a:rPr lang="en-US" sz="1800" dirty="0" smtClean="0"/>
              <a:t>X’ </a:t>
            </a:r>
            <a:r>
              <a:rPr lang="en-US" sz="1800" dirty="0"/>
              <a:t>* </a:t>
            </a:r>
            <a:r>
              <a:rPr lang="en-US" sz="1800" dirty="0" smtClean="0"/>
              <a:t>Y’ </a:t>
            </a:r>
            <a:r>
              <a:rPr lang="en-US" sz="1800" dirty="0"/>
              <a:t>* </a:t>
            </a:r>
            <a:r>
              <a:rPr lang="en-US" sz="1800" dirty="0" smtClean="0"/>
              <a:t>Z </a:t>
            </a:r>
            <a:r>
              <a:rPr lang="en-US" sz="1800" dirty="0"/>
              <a:t>* </a:t>
            </a:r>
            <a:r>
              <a:rPr lang="en-US" sz="1800" dirty="0" smtClean="0"/>
              <a:t>W’)</a:t>
            </a:r>
            <a:endParaRPr lang="en-US" sz="1800" dirty="0"/>
          </a:p>
        </p:txBody>
      </p:sp>
      <p:sp>
        <p:nvSpPr>
          <p:cNvPr id="142" name="Text Box 44"/>
          <p:cNvSpPr txBox="1">
            <a:spLocks noChangeArrowheads="1"/>
          </p:cNvSpPr>
          <p:nvPr/>
        </p:nvSpPr>
        <p:spPr bwMode="auto">
          <a:xfrm>
            <a:off x="5135983" y="3862347"/>
            <a:ext cx="37581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dirty="0"/>
              <a:t>=</a:t>
            </a:r>
          </a:p>
        </p:txBody>
      </p:sp>
      <p:sp>
        <p:nvSpPr>
          <p:cNvPr id="143" name="Text Box 45"/>
          <p:cNvSpPr txBox="1">
            <a:spLocks noChangeArrowheads="1"/>
          </p:cNvSpPr>
          <p:nvPr/>
        </p:nvSpPr>
        <p:spPr bwMode="auto">
          <a:xfrm>
            <a:off x="6426428" y="3636638"/>
            <a:ext cx="437921" cy="55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2800" dirty="0"/>
              <a:t>+</a:t>
            </a:r>
          </a:p>
        </p:txBody>
      </p:sp>
      <p:sp>
        <p:nvSpPr>
          <p:cNvPr id="182" name="Text Box 93"/>
          <p:cNvSpPr txBox="1">
            <a:spLocks noChangeArrowheads="1"/>
          </p:cNvSpPr>
          <p:nvPr/>
        </p:nvSpPr>
        <p:spPr bwMode="auto">
          <a:xfrm>
            <a:off x="5645622" y="5251124"/>
            <a:ext cx="6535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endParaRPr lang="en-US" sz="1800" dirty="0"/>
          </a:p>
        </p:txBody>
      </p:sp>
      <p:grpSp>
        <p:nvGrpSpPr>
          <p:cNvPr id="2" name="Group 204"/>
          <p:cNvGrpSpPr/>
          <p:nvPr/>
        </p:nvGrpSpPr>
        <p:grpSpPr>
          <a:xfrm>
            <a:off x="7491221" y="3062831"/>
            <a:ext cx="1316229" cy="2031630"/>
            <a:chOff x="7491221" y="3062831"/>
            <a:chExt cx="1316229" cy="2031630"/>
          </a:xfrm>
        </p:grpSpPr>
        <p:grpSp>
          <p:nvGrpSpPr>
            <p:cNvPr id="3" name="Group 163"/>
            <p:cNvGrpSpPr/>
            <p:nvPr/>
          </p:nvGrpSpPr>
          <p:grpSpPr>
            <a:xfrm>
              <a:off x="7491221" y="3062831"/>
              <a:ext cx="1316229" cy="2031630"/>
              <a:chOff x="7586471" y="2929481"/>
              <a:chExt cx="1316229" cy="2031630"/>
            </a:xfrm>
          </p:grpSpPr>
          <p:grpSp>
            <p:nvGrpSpPr>
              <p:cNvPr id="4" name="Group 67"/>
              <p:cNvGrpSpPr>
                <a:grpSpLocks/>
              </p:cNvGrpSpPr>
              <p:nvPr/>
            </p:nvGrpSpPr>
            <p:grpSpPr bwMode="auto">
              <a:xfrm>
                <a:off x="7586471" y="2929481"/>
                <a:ext cx="998129" cy="2031630"/>
                <a:chOff x="4739" y="1713"/>
                <a:chExt cx="529" cy="1476"/>
              </a:xfrm>
            </p:grpSpPr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148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 dirty="0" smtClean="0"/>
                    <a:t>Z</a:t>
                  </a:r>
                  <a:endParaRPr lang="en-US" sz="1800" b="1" dirty="0"/>
                </a:p>
              </p:txBody>
            </p:sp>
            <p:cxnSp>
              <p:nvCxnSpPr>
                <p:cNvPr id="156" name="AutoShape 61"/>
                <p:cNvCxnSpPr>
                  <a:cxnSpLocks noChangeShapeType="1"/>
                  <a:endCxn id="148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59" name="AutoShape 64"/>
                <p:cNvCxnSpPr>
                  <a:cxnSpLocks noChangeShapeType="1"/>
                  <a:stCxn id="148" idx="4"/>
                  <a:endCxn id="119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19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122" name="AutoShape 64"/>
            <p:cNvCxnSpPr>
              <a:cxnSpLocks noChangeShapeType="1"/>
              <a:stCxn id="148" idx="4"/>
              <a:endCxn id="145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pSp>
        <p:nvGrpSpPr>
          <p:cNvPr id="5" name="Group 205"/>
          <p:cNvGrpSpPr/>
          <p:nvPr/>
        </p:nvGrpSpPr>
        <p:grpSpPr>
          <a:xfrm>
            <a:off x="5357605" y="3138497"/>
            <a:ext cx="1316245" cy="2038512"/>
            <a:chOff x="7491205" y="3055947"/>
            <a:chExt cx="1316245" cy="2038512"/>
          </a:xfrm>
        </p:grpSpPr>
        <p:grpSp>
          <p:nvGrpSpPr>
            <p:cNvPr id="6" name="Group 163"/>
            <p:cNvGrpSpPr/>
            <p:nvPr/>
          </p:nvGrpSpPr>
          <p:grpSpPr>
            <a:xfrm>
              <a:off x="7491205" y="3055947"/>
              <a:ext cx="1316245" cy="2038512"/>
              <a:chOff x="7586455" y="2922597"/>
              <a:chExt cx="1316245" cy="2038512"/>
            </a:xfrm>
          </p:grpSpPr>
          <p:grpSp>
            <p:nvGrpSpPr>
              <p:cNvPr id="7" name="Group 67"/>
              <p:cNvGrpSpPr>
                <a:grpSpLocks/>
              </p:cNvGrpSpPr>
              <p:nvPr/>
            </p:nvGrpSpPr>
            <p:grpSpPr bwMode="auto">
              <a:xfrm>
                <a:off x="7586455" y="2922597"/>
                <a:ext cx="635858" cy="2038512"/>
                <a:chOff x="4739" y="1708"/>
                <a:chExt cx="337" cy="1481"/>
              </a:xfrm>
            </p:grpSpPr>
            <p:sp>
              <p:nvSpPr>
                <p:cNvPr id="211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/>
                    <a:t>1</a:t>
                  </a:r>
                </a:p>
              </p:txBody>
            </p:sp>
            <p:sp>
              <p:nvSpPr>
                <p:cNvPr id="212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b="1" dirty="0"/>
                    <a:t>W</a:t>
                  </a:r>
                </a:p>
              </p:txBody>
            </p:sp>
            <p:cxnSp>
              <p:nvCxnSpPr>
                <p:cNvPr id="214" name="AutoShape 61"/>
                <p:cNvCxnSpPr>
                  <a:cxnSpLocks noChangeShapeType="1"/>
                  <a:endCxn id="212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15" name="AutoShape 64"/>
                <p:cNvCxnSpPr>
                  <a:cxnSpLocks noChangeShapeType="1"/>
                  <a:stCxn id="212" idx="5"/>
                  <a:endCxn id="211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10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1800" dirty="0"/>
                  <a:t>0</a:t>
                </a:r>
              </a:p>
            </p:txBody>
          </p:sp>
        </p:grpSp>
        <p:cxnSp>
          <p:nvCxnSpPr>
            <p:cNvPr id="208" name="AutoShape 64"/>
            <p:cNvCxnSpPr>
              <a:cxnSpLocks noChangeShapeType="1"/>
              <a:stCxn id="212" idx="3"/>
              <a:endCxn id="211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66" name="Text Box 93"/>
          <p:cNvSpPr txBox="1">
            <a:spLocks noChangeArrowheads="1"/>
          </p:cNvSpPr>
          <p:nvPr/>
        </p:nvSpPr>
        <p:spPr bwMode="auto">
          <a:xfrm>
            <a:off x="3588222" y="5257474"/>
            <a:ext cx="126317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err="1" smtClean="0"/>
              <a:t>f</a:t>
            </a:r>
            <a:r>
              <a:rPr lang="en-US" sz="1800" baseline="-25000" dirty="0" err="1" smtClean="0"/>
              <a:t>trace</a:t>
            </a:r>
            <a:r>
              <a:rPr lang="en-US" sz="1800" baseline="-25000" dirty="0" smtClean="0"/>
              <a:t> (new)</a:t>
            </a:r>
            <a:endParaRPr lang="en-US" sz="1800" dirty="0"/>
          </a:p>
        </p:txBody>
      </p:sp>
      <p:grpSp>
        <p:nvGrpSpPr>
          <p:cNvPr id="8" name="Group 171"/>
          <p:cNvGrpSpPr/>
          <p:nvPr/>
        </p:nvGrpSpPr>
        <p:grpSpPr>
          <a:xfrm>
            <a:off x="3732000" y="3151197"/>
            <a:ext cx="1316250" cy="2038512"/>
            <a:chOff x="2627100" y="3062297"/>
            <a:chExt cx="1316250" cy="2038512"/>
          </a:xfrm>
        </p:grpSpPr>
        <p:grpSp>
          <p:nvGrpSpPr>
            <p:cNvPr id="9" name="Group 205"/>
            <p:cNvGrpSpPr/>
            <p:nvPr/>
          </p:nvGrpSpPr>
          <p:grpSpPr>
            <a:xfrm>
              <a:off x="2627106" y="3062297"/>
              <a:ext cx="1316244" cy="2038512"/>
              <a:chOff x="7491206" y="3055947"/>
              <a:chExt cx="1316244" cy="2038512"/>
            </a:xfrm>
          </p:grpSpPr>
          <p:grpSp>
            <p:nvGrpSpPr>
              <p:cNvPr id="10" name="Group 163"/>
              <p:cNvGrpSpPr/>
              <p:nvPr/>
            </p:nvGrpSpPr>
            <p:grpSpPr>
              <a:xfrm>
                <a:off x="7491206" y="3055947"/>
                <a:ext cx="1316244" cy="2038512"/>
                <a:chOff x="7586456" y="2922597"/>
                <a:chExt cx="1316244" cy="2038512"/>
              </a:xfrm>
            </p:grpSpPr>
            <p:grpSp>
              <p:nvGrpSpPr>
                <p:cNvPr id="11" name="Group 67"/>
                <p:cNvGrpSpPr>
                  <a:grpSpLocks/>
                </p:cNvGrpSpPr>
                <p:nvPr/>
              </p:nvGrpSpPr>
              <p:grpSpPr bwMode="auto">
                <a:xfrm>
                  <a:off x="7586456" y="2922597"/>
                  <a:ext cx="730199" cy="2038512"/>
                  <a:chOff x="4739" y="1708"/>
                  <a:chExt cx="387" cy="1481"/>
                </a:xfrm>
              </p:grpSpPr>
              <p:sp>
                <p:nvSpPr>
                  <p:cNvPr id="72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2934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r>
                      <a:rPr lang="en-US" sz="1800"/>
                      <a:t>1</a:t>
                    </a:r>
                  </a:p>
                </p:txBody>
              </p:sp>
              <p:sp>
                <p:nvSpPr>
                  <p:cNvPr id="73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866" y="2370"/>
                    <a:ext cx="260" cy="20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 defTabSz="914400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r>
                      <a:rPr lang="en-US" sz="1800" b="1" dirty="0"/>
                      <a:t>W</a:t>
                    </a:r>
                  </a:p>
                </p:txBody>
              </p:sp>
              <p:cxnSp>
                <p:nvCxnSpPr>
                  <p:cNvPr id="75" name="AutoShape 61"/>
                  <p:cNvCxnSpPr>
                    <a:cxnSpLocks noChangeShapeType="1"/>
                    <a:endCxn id="80" idx="0"/>
                  </p:cNvCxnSpPr>
                  <p:nvPr/>
                </p:nvCxnSpPr>
                <p:spPr bwMode="auto">
                  <a:xfrm rot="5400000">
                    <a:off x="4831" y="1782"/>
                    <a:ext cx="159" cy="11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3333CC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76" name="AutoShape 64"/>
                  <p:cNvCxnSpPr>
                    <a:cxnSpLocks noChangeShapeType="1"/>
                    <a:stCxn id="73" idx="5"/>
                    <a:endCxn id="72" idx="0"/>
                  </p:cNvCxnSpPr>
                  <p:nvPr/>
                </p:nvCxnSpPr>
                <p:spPr bwMode="auto">
                  <a:xfrm rot="5400000">
                    <a:off x="4804" y="2650"/>
                    <a:ext cx="388" cy="18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8266840" y="4609153"/>
                  <a:ext cx="635860" cy="35099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r>
                    <a:rPr lang="en-US" sz="1800" dirty="0"/>
                    <a:t>0</a:t>
                  </a:r>
                </a:p>
              </p:txBody>
            </p:sp>
          </p:grpSp>
          <p:cxnSp>
            <p:nvCxnSpPr>
              <p:cNvPr id="69" name="AutoShape 64"/>
              <p:cNvCxnSpPr>
                <a:cxnSpLocks noChangeShapeType="1"/>
                <a:stCxn id="73" idx="3"/>
                <a:endCxn id="72" idx="0"/>
              </p:cNvCxnSpPr>
              <p:nvPr/>
            </p:nvCxnSpPr>
            <p:spPr bwMode="auto">
              <a:xfrm rot="16200000" flipH="1">
                <a:off x="7538538" y="4472874"/>
                <a:ext cx="534291" cy="6892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sp>
          <p:nvSpPr>
            <p:cNvPr id="80" name="Oval 53"/>
            <p:cNvSpPr>
              <a:spLocks noChangeArrowheads="1"/>
            </p:cNvSpPr>
            <p:nvPr/>
          </p:nvSpPr>
          <p:spPr bwMode="auto">
            <a:xfrm>
              <a:off x="2657433" y="3281004"/>
              <a:ext cx="490573" cy="28354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Z</a:t>
              </a:r>
            </a:p>
          </p:txBody>
        </p:sp>
        <p:cxnSp>
          <p:nvCxnSpPr>
            <p:cNvPr id="83" name="AutoShape 64"/>
            <p:cNvCxnSpPr>
              <a:cxnSpLocks noChangeShapeType="1"/>
              <a:stCxn id="80" idx="5"/>
              <a:endCxn id="73" idx="0"/>
            </p:cNvCxnSpPr>
            <p:nvPr/>
          </p:nvCxnSpPr>
          <p:spPr bwMode="auto">
            <a:xfrm rot="16200000" flipH="1">
              <a:off x="2868635" y="3730555"/>
              <a:ext cx="450475" cy="3541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86" name="AutoShape 64"/>
            <p:cNvCxnSpPr>
              <a:cxnSpLocks noChangeShapeType="1"/>
              <a:stCxn id="80" idx="3"/>
              <a:endCxn id="72" idx="1"/>
            </p:cNvCxnSpPr>
            <p:nvPr/>
          </p:nvCxnSpPr>
          <p:spPr bwMode="auto">
            <a:xfrm rot="5400000">
              <a:off x="1977045" y="4173082"/>
              <a:ext cx="1402286" cy="102176"/>
            </a:xfrm>
            <a:prstGeom prst="curvedConnector4">
              <a:avLst>
                <a:gd name="adj1" fmla="val 44073"/>
                <a:gd name="adj2" fmla="val 211866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81" name="Rectangle 3"/>
          <p:cNvSpPr txBox="1">
            <a:spLocks noChangeArrowheads="1"/>
          </p:cNvSpPr>
          <p:nvPr/>
        </p:nvSpPr>
        <p:spPr bwMode="auto">
          <a:xfrm>
            <a:off x="0" y="17018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Unique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3295650"/>
          <a:ext cx="29464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/>
              </a:tblGrid>
              <a:tr h="1005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0" y="4895850"/>
          <a:ext cx="2463800" cy="102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/>
              </a:tblGrid>
              <a:tr h="1022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Oval 22"/>
          <p:cNvSpPr>
            <a:spLocks noChangeArrowheads="1"/>
          </p:cNvSpPr>
          <p:nvPr/>
        </p:nvSpPr>
        <p:spPr bwMode="auto">
          <a:xfrm>
            <a:off x="660091" y="21545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88" name="Oval 22"/>
          <p:cNvSpPr>
            <a:spLocks noChangeArrowheads="1"/>
          </p:cNvSpPr>
          <p:nvPr/>
        </p:nvSpPr>
        <p:spPr bwMode="auto">
          <a:xfrm>
            <a:off x="215591" y="214188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0" y="2946400"/>
            <a:ext cx="19177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Compute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Cache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139700" y="4508500"/>
            <a:ext cx="1676400" cy="32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latin typeface="+mn-lt"/>
                <a:ea typeface="+mn-ea"/>
                <a:cs typeface="+mn-cs"/>
              </a:rPr>
              <a:t>Death Row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044700"/>
            <a:ext cx="349360" cy="292100"/>
          </a:xfrm>
          <a:prstGeom prst="rect">
            <a:avLst/>
          </a:prstGeom>
        </p:spPr>
      </p:pic>
      <p:grpSp>
        <p:nvGrpSpPr>
          <p:cNvPr id="12" name="Group 91"/>
          <p:cNvGrpSpPr/>
          <p:nvPr/>
        </p:nvGrpSpPr>
        <p:grpSpPr>
          <a:xfrm>
            <a:off x="546100" y="3441533"/>
            <a:ext cx="546100" cy="762168"/>
            <a:chOff x="7157524" y="2641497"/>
            <a:chExt cx="1397859" cy="2267847"/>
          </a:xfrm>
        </p:grpSpPr>
        <p:grpSp>
          <p:nvGrpSpPr>
            <p:cNvPr id="13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97" name="AutoShape 35"/>
              <p:cNvCxnSpPr>
                <a:cxnSpLocks noChangeShapeType="1"/>
                <a:stCxn id="96" idx="2"/>
                <a:endCxn id="95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94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14" name="Group 110"/>
          <p:cNvGrpSpPr/>
          <p:nvPr/>
        </p:nvGrpSpPr>
        <p:grpSpPr>
          <a:xfrm>
            <a:off x="1141209" y="3479799"/>
            <a:ext cx="560586" cy="749300"/>
            <a:chOff x="7491203" y="2711834"/>
            <a:chExt cx="1316247" cy="2382623"/>
          </a:xfrm>
        </p:grpSpPr>
        <p:grpSp>
          <p:nvGrpSpPr>
            <p:cNvPr id="15" name="Group 163"/>
            <p:cNvGrpSpPr/>
            <p:nvPr/>
          </p:nvGrpSpPr>
          <p:grpSpPr>
            <a:xfrm>
              <a:off x="7491203" y="2711832"/>
              <a:ext cx="1316247" cy="2382623"/>
              <a:chOff x="7586453" y="2578482"/>
              <a:chExt cx="1316247" cy="2382623"/>
            </a:xfrm>
          </p:grpSpPr>
          <p:grpSp>
            <p:nvGrpSpPr>
              <p:cNvPr id="16" name="Group 67"/>
              <p:cNvGrpSpPr>
                <a:grpSpLocks/>
              </p:cNvGrpSpPr>
              <p:nvPr/>
            </p:nvGrpSpPr>
            <p:grpSpPr bwMode="auto">
              <a:xfrm>
                <a:off x="7586453" y="2578482"/>
                <a:ext cx="998127" cy="2382623"/>
                <a:chOff x="4739" y="1458"/>
                <a:chExt cx="529" cy="1731"/>
              </a:xfrm>
            </p:grpSpPr>
            <p:sp>
              <p:nvSpPr>
                <p:cNvPr id="127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28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29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30" name="AutoShape 61"/>
                <p:cNvCxnSpPr>
                  <a:cxnSpLocks noChangeShapeType="1"/>
                  <a:stCxn id="129" idx="2"/>
                  <a:endCxn id="128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31" name="AutoShape 64"/>
                <p:cNvCxnSpPr>
                  <a:cxnSpLocks noChangeShapeType="1"/>
                  <a:stCxn id="128" idx="4"/>
                  <a:endCxn id="126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26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23" name="AutoShape 64"/>
            <p:cNvCxnSpPr>
              <a:cxnSpLocks noChangeShapeType="1"/>
              <a:stCxn id="128" idx="4"/>
              <a:endCxn id="127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1" y="37338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" name="Group 132"/>
          <p:cNvGrpSpPr/>
          <p:nvPr/>
        </p:nvGrpSpPr>
        <p:grpSpPr>
          <a:xfrm>
            <a:off x="99800" y="3359005"/>
            <a:ext cx="395500" cy="882795"/>
            <a:chOff x="7491200" y="2704954"/>
            <a:chExt cx="1316250" cy="2389505"/>
          </a:xfrm>
        </p:grpSpPr>
        <p:grpSp>
          <p:nvGrpSpPr>
            <p:cNvPr id="18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19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138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39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40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41" name="AutoShape 61"/>
                <p:cNvCxnSpPr>
                  <a:cxnSpLocks noChangeShapeType="1"/>
                  <a:stCxn id="140" idx="2"/>
                  <a:endCxn id="139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44" name="AutoShape 64"/>
                <p:cNvCxnSpPr>
                  <a:cxnSpLocks noChangeShapeType="1"/>
                  <a:stCxn id="139" idx="5"/>
                  <a:endCxn id="138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37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35" name="AutoShape 64"/>
            <p:cNvCxnSpPr>
              <a:cxnSpLocks noChangeShapeType="1"/>
              <a:stCxn id="139" idx="3"/>
              <a:endCxn id="138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1" y="37211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0" name="Group 146"/>
          <p:cNvGrpSpPr/>
          <p:nvPr/>
        </p:nvGrpSpPr>
        <p:grpSpPr>
          <a:xfrm>
            <a:off x="0" y="5016333"/>
            <a:ext cx="546100" cy="762168"/>
            <a:chOff x="7157524" y="2641497"/>
            <a:chExt cx="1397859" cy="2267847"/>
          </a:xfrm>
        </p:grpSpPr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7157524" y="2641497"/>
              <a:ext cx="1003791" cy="2261496"/>
              <a:chOff x="3188" y="1558"/>
              <a:chExt cx="532" cy="1643"/>
            </a:xfrm>
          </p:grpSpPr>
          <p:sp>
            <p:nvSpPr>
              <p:cNvPr id="152" name="Rectangle 30"/>
              <p:cNvSpPr>
                <a:spLocks noChangeArrowheads="1"/>
              </p:cNvSpPr>
              <p:nvPr/>
            </p:nvSpPr>
            <p:spPr bwMode="auto">
              <a:xfrm>
                <a:off x="3188" y="2946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  <p:sp>
            <p:nvSpPr>
              <p:cNvPr id="153" name="Rectangle 26"/>
              <p:cNvSpPr>
                <a:spLocks noChangeArrowheads="1"/>
              </p:cNvSpPr>
              <p:nvPr/>
            </p:nvSpPr>
            <p:spPr bwMode="auto">
              <a:xfrm>
                <a:off x="3383" y="1558"/>
                <a:ext cx="337" cy="2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/>
              </a:p>
            </p:txBody>
          </p:sp>
          <p:cxnSp>
            <p:nvCxnSpPr>
              <p:cNvPr id="154" name="AutoShape 35"/>
              <p:cNvCxnSpPr>
                <a:cxnSpLocks noChangeShapeType="1"/>
                <a:stCxn id="153" idx="2"/>
                <a:endCxn id="152" idx="0"/>
              </p:cNvCxnSpPr>
              <p:nvPr/>
            </p:nvCxnSpPr>
            <p:spPr bwMode="auto">
              <a:xfrm rot="5400000">
                <a:off x="2888" y="2282"/>
                <a:ext cx="1133" cy="195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prstDash val="solid"/>
                <a:round/>
                <a:headEnd/>
                <a:tailEnd/>
              </a:ln>
            </p:spPr>
          </p:cxnSp>
        </p:grpSp>
        <p:sp>
          <p:nvSpPr>
            <p:cNvPr id="150" name="Rectangle 30"/>
            <p:cNvSpPr>
              <a:spLocks noChangeArrowheads="1"/>
            </p:cNvSpPr>
            <p:nvPr/>
          </p:nvSpPr>
          <p:spPr bwMode="auto">
            <a:xfrm>
              <a:off x="7919522" y="4558351"/>
              <a:ext cx="635861" cy="3509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dirty="0"/>
            </a:p>
          </p:txBody>
        </p:sp>
      </p:grpSp>
      <p:grpSp>
        <p:nvGrpSpPr>
          <p:cNvPr id="22" name="Group 154"/>
          <p:cNvGrpSpPr/>
          <p:nvPr/>
        </p:nvGrpSpPr>
        <p:grpSpPr>
          <a:xfrm>
            <a:off x="633209" y="5054599"/>
            <a:ext cx="560586" cy="749300"/>
            <a:chOff x="7491203" y="2711834"/>
            <a:chExt cx="1316247" cy="2382623"/>
          </a:xfrm>
        </p:grpSpPr>
        <p:grpSp>
          <p:nvGrpSpPr>
            <p:cNvPr id="23" name="Group 163"/>
            <p:cNvGrpSpPr/>
            <p:nvPr/>
          </p:nvGrpSpPr>
          <p:grpSpPr>
            <a:xfrm>
              <a:off x="7491203" y="2711830"/>
              <a:ext cx="1316247" cy="2382623"/>
              <a:chOff x="7586453" y="2578480"/>
              <a:chExt cx="1316247" cy="2382623"/>
            </a:xfrm>
          </p:grpSpPr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7586453" y="2578480"/>
                <a:ext cx="998127" cy="2382623"/>
                <a:chOff x="4739" y="1458"/>
                <a:chExt cx="529" cy="1731"/>
              </a:xfrm>
            </p:grpSpPr>
            <p:sp>
              <p:nvSpPr>
                <p:cNvPr id="162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63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64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65" name="AutoShape 61"/>
                <p:cNvCxnSpPr>
                  <a:cxnSpLocks noChangeShapeType="1"/>
                  <a:stCxn id="164" idx="2"/>
                  <a:endCxn id="163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66" name="AutoShape 64"/>
                <p:cNvCxnSpPr>
                  <a:cxnSpLocks noChangeShapeType="1"/>
                  <a:stCxn id="163" idx="4"/>
                  <a:endCxn id="161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61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58" name="AutoShape 64"/>
            <p:cNvCxnSpPr>
              <a:cxnSpLocks noChangeShapeType="1"/>
              <a:stCxn id="163" idx="4"/>
              <a:endCxn id="162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71" name="Picture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044700"/>
            <a:ext cx="349360" cy="292100"/>
          </a:xfrm>
          <a:prstGeom prst="rect">
            <a:avLst/>
          </a:prstGeom>
        </p:spPr>
      </p:pic>
      <p:grpSp>
        <p:nvGrpSpPr>
          <p:cNvPr id="25" name="Group 172"/>
          <p:cNvGrpSpPr/>
          <p:nvPr/>
        </p:nvGrpSpPr>
        <p:grpSpPr>
          <a:xfrm>
            <a:off x="1915900" y="3479800"/>
            <a:ext cx="332000" cy="762000"/>
            <a:chOff x="2627100" y="2711304"/>
            <a:chExt cx="1316250" cy="2389505"/>
          </a:xfrm>
        </p:grpSpPr>
        <p:grpSp>
          <p:nvGrpSpPr>
            <p:cNvPr id="26" name="Group 205"/>
            <p:cNvGrpSpPr/>
            <p:nvPr/>
          </p:nvGrpSpPr>
          <p:grpSpPr>
            <a:xfrm>
              <a:off x="2627106" y="2711304"/>
              <a:ext cx="1316244" cy="2389505"/>
              <a:chOff x="7491206" y="2704954"/>
              <a:chExt cx="1316244" cy="2389505"/>
            </a:xfrm>
          </p:grpSpPr>
          <p:grpSp>
            <p:nvGrpSpPr>
              <p:cNvPr id="27" name="Group 163"/>
              <p:cNvGrpSpPr/>
              <p:nvPr/>
            </p:nvGrpSpPr>
            <p:grpSpPr>
              <a:xfrm>
                <a:off x="7491206" y="2704954"/>
                <a:ext cx="1316244" cy="2389505"/>
                <a:chOff x="7586456" y="2571604"/>
                <a:chExt cx="1316244" cy="2389505"/>
              </a:xfrm>
            </p:grpSpPr>
            <p:grpSp>
              <p:nvGrpSpPr>
                <p:cNvPr id="28" name="Group 67"/>
                <p:cNvGrpSpPr>
                  <a:grpSpLocks/>
                </p:cNvGrpSpPr>
                <p:nvPr/>
              </p:nvGrpSpPr>
              <p:grpSpPr bwMode="auto">
                <a:xfrm>
                  <a:off x="7586456" y="2571604"/>
                  <a:ext cx="730199" cy="2389505"/>
                  <a:chOff x="4739" y="1453"/>
                  <a:chExt cx="387" cy="1736"/>
                </a:xfrm>
              </p:grpSpPr>
              <p:sp>
                <p:nvSpPr>
                  <p:cNvPr id="18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739" y="2934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 dirty="0"/>
                  </a:p>
                </p:txBody>
              </p:sp>
              <p:sp>
                <p:nvSpPr>
                  <p:cNvPr id="184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4866" y="2370"/>
                    <a:ext cx="260" cy="20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 defTabSz="914400"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 b="1" dirty="0"/>
                  </a:p>
                </p:txBody>
              </p:sp>
              <p:sp>
                <p:nvSpPr>
                  <p:cNvPr id="18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748" y="1453"/>
                    <a:ext cx="337" cy="25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08000"/>
                      </a:lnSpc>
                      <a:buClr>
                        <a:srgbClr val="000000"/>
                      </a:buClr>
                      <a:buSzPct val="100000"/>
                      <a:buFont typeface="Arial" charset="0"/>
                      <a:buNone/>
                    </a:pPr>
                    <a:endParaRPr lang="en-US" sz="1800"/>
                  </a:p>
                </p:txBody>
              </p:sp>
              <p:cxnSp>
                <p:nvCxnSpPr>
                  <p:cNvPr id="186" name="AutoShape 61"/>
                  <p:cNvCxnSpPr>
                    <a:cxnSpLocks noChangeShapeType="1"/>
                    <a:stCxn id="185" idx="2"/>
                    <a:endCxn id="175" idx="0"/>
                  </p:cNvCxnSpPr>
                  <p:nvPr/>
                </p:nvCxnSpPr>
                <p:spPr bwMode="auto">
                  <a:xfrm rot="5400000">
                    <a:off x="4831" y="1782"/>
                    <a:ext cx="159" cy="11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3333CC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187" name="AutoShape 64"/>
                  <p:cNvCxnSpPr>
                    <a:cxnSpLocks noChangeShapeType="1"/>
                    <a:stCxn id="184" idx="5"/>
                    <a:endCxn id="183" idx="0"/>
                  </p:cNvCxnSpPr>
                  <p:nvPr/>
                </p:nvCxnSpPr>
                <p:spPr bwMode="auto">
                  <a:xfrm rot="5400000">
                    <a:off x="4804" y="2650"/>
                    <a:ext cx="388" cy="180"/>
                  </a:xfrm>
                  <a:prstGeom prst="curvedConnector3">
                    <a:avLst>
                      <a:gd name="adj1" fmla="val 50000"/>
                    </a:avLst>
                  </a:prstGeom>
                  <a:noFill/>
                  <a:ln w="2540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</p:cxnSp>
            </p:grpSp>
            <p:sp>
              <p:nvSpPr>
                <p:cNvPr id="181" name="Rectangle 30"/>
                <p:cNvSpPr>
                  <a:spLocks noChangeArrowheads="1"/>
                </p:cNvSpPr>
                <p:nvPr/>
              </p:nvSpPr>
              <p:spPr bwMode="auto">
                <a:xfrm>
                  <a:off x="8266840" y="4609153"/>
                  <a:ext cx="635860" cy="35099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</p:grpSp>
          <p:cxnSp>
            <p:nvCxnSpPr>
              <p:cNvPr id="179" name="AutoShape 64"/>
              <p:cNvCxnSpPr>
                <a:cxnSpLocks noChangeShapeType="1"/>
                <a:stCxn id="184" idx="3"/>
                <a:endCxn id="183" idx="0"/>
              </p:cNvCxnSpPr>
              <p:nvPr/>
            </p:nvCxnSpPr>
            <p:spPr bwMode="auto">
              <a:xfrm rot="16200000" flipH="1">
                <a:off x="7538538" y="4472874"/>
                <a:ext cx="534291" cy="6892"/>
              </a:xfrm>
              <a:prstGeom prst="curvedConnector3">
                <a:avLst>
                  <a:gd name="adj1" fmla="val 50000"/>
                </a:avLst>
              </a:prstGeom>
              <a:noFill/>
              <a:ln w="25400">
                <a:solidFill>
                  <a:srgbClr val="3333CC"/>
                </a:solidFill>
                <a:round/>
                <a:headEnd/>
                <a:tailEnd/>
              </a:ln>
            </p:spPr>
          </p:cxnSp>
        </p:grpSp>
        <p:sp>
          <p:nvSpPr>
            <p:cNvPr id="175" name="Oval 53"/>
            <p:cNvSpPr>
              <a:spLocks noChangeArrowheads="1"/>
            </p:cNvSpPr>
            <p:nvPr/>
          </p:nvSpPr>
          <p:spPr bwMode="auto">
            <a:xfrm>
              <a:off x="2657433" y="3281004"/>
              <a:ext cx="490573" cy="2835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endParaRPr lang="en-US" sz="1800" b="1" dirty="0"/>
            </a:p>
          </p:txBody>
        </p:sp>
        <p:cxnSp>
          <p:nvCxnSpPr>
            <p:cNvPr id="176" name="AutoShape 64"/>
            <p:cNvCxnSpPr>
              <a:cxnSpLocks noChangeShapeType="1"/>
              <a:stCxn id="175" idx="5"/>
              <a:endCxn id="184" idx="0"/>
            </p:cNvCxnSpPr>
            <p:nvPr/>
          </p:nvCxnSpPr>
          <p:spPr bwMode="auto">
            <a:xfrm rot="16200000" flipH="1">
              <a:off x="2868635" y="3730555"/>
              <a:ext cx="450475" cy="3541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77" name="AutoShape 64"/>
            <p:cNvCxnSpPr>
              <a:cxnSpLocks noChangeShapeType="1"/>
              <a:stCxn id="175" idx="3"/>
              <a:endCxn id="183" idx="1"/>
            </p:cNvCxnSpPr>
            <p:nvPr/>
          </p:nvCxnSpPr>
          <p:spPr bwMode="auto">
            <a:xfrm rot="5400000">
              <a:off x="1977045" y="4173082"/>
              <a:ext cx="1402286" cy="102176"/>
            </a:xfrm>
            <a:prstGeom prst="curvedConnector4">
              <a:avLst>
                <a:gd name="adj1" fmla="val 44073"/>
                <a:gd name="adj2" fmla="val 211866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grpSp>
        <p:nvGrpSpPr>
          <p:cNvPr id="29" name="Group 187"/>
          <p:cNvGrpSpPr/>
          <p:nvPr/>
        </p:nvGrpSpPr>
        <p:grpSpPr>
          <a:xfrm>
            <a:off x="2296909" y="3505199"/>
            <a:ext cx="560586" cy="749300"/>
            <a:chOff x="7491203" y="2711834"/>
            <a:chExt cx="1316247" cy="2382623"/>
          </a:xfrm>
        </p:grpSpPr>
        <p:grpSp>
          <p:nvGrpSpPr>
            <p:cNvPr id="30" name="Group 163"/>
            <p:cNvGrpSpPr/>
            <p:nvPr/>
          </p:nvGrpSpPr>
          <p:grpSpPr>
            <a:xfrm>
              <a:off x="7491203" y="2711830"/>
              <a:ext cx="1316247" cy="2382623"/>
              <a:chOff x="7586453" y="2578480"/>
              <a:chExt cx="1316247" cy="2382623"/>
            </a:xfrm>
          </p:grpSpPr>
          <p:grpSp>
            <p:nvGrpSpPr>
              <p:cNvPr id="31" name="Group 67"/>
              <p:cNvGrpSpPr>
                <a:grpSpLocks/>
              </p:cNvGrpSpPr>
              <p:nvPr/>
            </p:nvGrpSpPr>
            <p:grpSpPr bwMode="auto">
              <a:xfrm>
                <a:off x="7586453" y="2578480"/>
                <a:ext cx="998127" cy="2382623"/>
                <a:chOff x="4739" y="1458"/>
                <a:chExt cx="529" cy="1731"/>
              </a:xfrm>
            </p:grpSpPr>
            <p:sp>
              <p:nvSpPr>
                <p:cNvPr id="193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194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195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196" name="AutoShape 61"/>
                <p:cNvCxnSpPr>
                  <a:cxnSpLocks noChangeShapeType="1"/>
                  <a:stCxn id="195" idx="2"/>
                  <a:endCxn id="194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197" name="AutoShape 64"/>
                <p:cNvCxnSpPr>
                  <a:cxnSpLocks noChangeShapeType="1"/>
                  <a:stCxn id="194" idx="4"/>
                  <a:endCxn id="192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192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190" name="AutoShape 64"/>
            <p:cNvCxnSpPr>
              <a:cxnSpLocks noChangeShapeType="1"/>
              <a:stCxn id="194" idx="4"/>
              <a:endCxn id="193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6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32" name="Group 199"/>
          <p:cNvGrpSpPr/>
          <p:nvPr/>
        </p:nvGrpSpPr>
        <p:grpSpPr>
          <a:xfrm>
            <a:off x="1306300" y="4946505"/>
            <a:ext cx="395500" cy="882795"/>
            <a:chOff x="7491200" y="2704954"/>
            <a:chExt cx="1316250" cy="2389505"/>
          </a:xfrm>
        </p:grpSpPr>
        <p:grpSp>
          <p:nvGrpSpPr>
            <p:cNvPr id="233" name="Group 163"/>
            <p:cNvGrpSpPr/>
            <p:nvPr/>
          </p:nvGrpSpPr>
          <p:grpSpPr>
            <a:xfrm>
              <a:off x="7491200" y="2704954"/>
              <a:ext cx="1316250" cy="2389505"/>
              <a:chOff x="7586450" y="2571604"/>
              <a:chExt cx="1316250" cy="2389505"/>
            </a:xfrm>
          </p:grpSpPr>
          <p:grpSp>
            <p:nvGrpSpPr>
              <p:cNvPr id="234" name="Group 67"/>
              <p:cNvGrpSpPr>
                <a:grpSpLocks/>
              </p:cNvGrpSpPr>
              <p:nvPr/>
            </p:nvGrpSpPr>
            <p:grpSpPr bwMode="auto">
              <a:xfrm>
                <a:off x="7586450" y="2571604"/>
                <a:ext cx="652839" cy="2389505"/>
                <a:chOff x="4739" y="1453"/>
                <a:chExt cx="346" cy="1736"/>
              </a:xfrm>
            </p:grpSpPr>
            <p:sp>
              <p:nvSpPr>
                <p:cNvPr id="205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06" name="Oval 53"/>
                <p:cNvSpPr>
                  <a:spLocks noChangeArrowheads="1"/>
                </p:cNvSpPr>
                <p:nvPr/>
              </p:nvSpPr>
              <p:spPr bwMode="auto">
                <a:xfrm>
                  <a:off x="4782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07" name="Rectangle 56"/>
                <p:cNvSpPr>
                  <a:spLocks noChangeArrowheads="1"/>
                </p:cNvSpPr>
                <p:nvPr/>
              </p:nvSpPr>
              <p:spPr bwMode="auto">
                <a:xfrm>
                  <a:off x="4748" y="1453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09" name="AutoShape 61"/>
                <p:cNvCxnSpPr>
                  <a:cxnSpLocks noChangeShapeType="1"/>
                  <a:stCxn id="207" idx="2"/>
                  <a:endCxn id="206" idx="0"/>
                </p:cNvCxnSpPr>
                <p:nvPr/>
              </p:nvCxnSpPr>
              <p:spPr bwMode="auto">
                <a:xfrm rot="5400000">
                  <a:off x="4782" y="1838"/>
                  <a:ext cx="265" cy="5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16" name="AutoShape 64"/>
                <p:cNvCxnSpPr>
                  <a:cxnSpLocks noChangeShapeType="1"/>
                  <a:stCxn id="206" idx="5"/>
                  <a:endCxn id="205" idx="0"/>
                </p:cNvCxnSpPr>
                <p:nvPr/>
              </p:nvCxnSpPr>
              <p:spPr bwMode="auto">
                <a:xfrm rot="5400000">
                  <a:off x="4563" y="2493"/>
                  <a:ext cx="785" cy="9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04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02" name="AutoShape 64"/>
            <p:cNvCxnSpPr>
              <a:cxnSpLocks noChangeShapeType="1"/>
              <a:stCxn id="206" idx="3"/>
              <a:endCxn id="205" idx="0"/>
            </p:cNvCxnSpPr>
            <p:nvPr/>
          </p:nvCxnSpPr>
          <p:spPr bwMode="auto">
            <a:xfrm rot="16200000" flipH="1">
              <a:off x="7186302" y="4120635"/>
              <a:ext cx="1080739" cy="16492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695700"/>
            <a:ext cx="33417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35" name="Group 217"/>
          <p:cNvGrpSpPr/>
          <p:nvPr/>
        </p:nvGrpSpPr>
        <p:grpSpPr>
          <a:xfrm>
            <a:off x="1814309" y="5067299"/>
            <a:ext cx="560586" cy="749300"/>
            <a:chOff x="7491203" y="2711834"/>
            <a:chExt cx="1316247" cy="2382623"/>
          </a:xfrm>
        </p:grpSpPr>
        <p:grpSp>
          <p:nvGrpSpPr>
            <p:cNvPr id="236" name="Group 163"/>
            <p:cNvGrpSpPr/>
            <p:nvPr/>
          </p:nvGrpSpPr>
          <p:grpSpPr>
            <a:xfrm>
              <a:off x="7491203" y="2711828"/>
              <a:ext cx="1316247" cy="2382623"/>
              <a:chOff x="7586453" y="2578478"/>
              <a:chExt cx="1316247" cy="2382623"/>
            </a:xfrm>
          </p:grpSpPr>
          <p:grpSp>
            <p:nvGrpSpPr>
              <p:cNvPr id="237" name="Group 67"/>
              <p:cNvGrpSpPr>
                <a:grpSpLocks/>
              </p:cNvGrpSpPr>
              <p:nvPr/>
            </p:nvGrpSpPr>
            <p:grpSpPr bwMode="auto">
              <a:xfrm>
                <a:off x="7586453" y="2578478"/>
                <a:ext cx="998127" cy="2382623"/>
                <a:chOff x="4739" y="1458"/>
                <a:chExt cx="529" cy="1731"/>
              </a:xfrm>
            </p:grpSpPr>
            <p:sp>
              <p:nvSpPr>
                <p:cNvPr id="223" name="Rectangle 49"/>
                <p:cNvSpPr>
                  <a:spLocks noChangeArrowheads="1"/>
                </p:cNvSpPr>
                <p:nvPr/>
              </p:nvSpPr>
              <p:spPr bwMode="auto">
                <a:xfrm>
                  <a:off x="4739" y="2934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dirty="0"/>
                </a:p>
              </p:txBody>
            </p:sp>
            <p:sp>
              <p:nvSpPr>
                <p:cNvPr id="224" name="Oval 53"/>
                <p:cNvSpPr>
                  <a:spLocks noChangeArrowheads="1"/>
                </p:cNvSpPr>
                <p:nvPr/>
              </p:nvSpPr>
              <p:spPr bwMode="auto">
                <a:xfrm>
                  <a:off x="4920" y="1973"/>
                  <a:ext cx="260" cy="20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defTabSz="914400"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 b="1" dirty="0"/>
                </a:p>
              </p:txBody>
            </p:sp>
            <p:sp>
              <p:nvSpPr>
                <p:cNvPr id="225" name="Rectangle 56"/>
                <p:cNvSpPr>
                  <a:spLocks noChangeArrowheads="1"/>
                </p:cNvSpPr>
                <p:nvPr/>
              </p:nvSpPr>
              <p:spPr bwMode="auto">
                <a:xfrm>
                  <a:off x="4883" y="1458"/>
                  <a:ext cx="337" cy="25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8000"/>
                    </a:lnSpc>
                    <a:buClr>
                      <a:srgbClr val="000000"/>
                    </a:buClr>
                    <a:buSzPct val="100000"/>
                    <a:buFont typeface="Arial" charset="0"/>
                    <a:buNone/>
                  </a:pPr>
                  <a:endParaRPr lang="en-US" sz="1800"/>
                </a:p>
              </p:txBody>
            </p:sp>
            <p:cxnSp>
              <p:nvCxnSpPr>
                <p:cNvPr id="226" name="AutoShape 61"/>
                <p:cNvCxnSpPr>
                  <a:cxnSpLocks noChangeShapeType="1"/>
                  <a:stCxn id="225" idx="2"/>
                  <a:endCxn id="224" idx="0"/>
                </p:cNvCxnSpPr>
                <p:nvPr/>
              </p:nvCxnSpPr>
              <p:spPr bwMode="auto">
                <a:xfrm rot="5400000">
                  <a:off x="4921" y="1842"/>
                  <a:ext cx="260" cy="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3333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228" name="AutoShape 64"/>
                <p:cNvCxnSpPr>
                  <a:cxnSpLocks noChangeShapeType="1"/>
                  <a:stCxn id="224" idx="4"/>
                  <a:endCxn id="222" idx="0"/>
                </p:cNvCxnSpPr>
                <p:nvPr/>
              </p:nvCxnSpPr>
              <p:spPr bwMode="auto">
                <a:xfrm rot="16200000" flipH="1">
                  <a:off x="4782" y="2447"/>
                  <a:ext cx="754" cy="21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222" name="Rectangle 30"/>
              <p:cNvSpPr>
                <a:spLocks noChangeArrowheads="1"/>
              </p:cNvSpPr>
              <p:nvPr/>
            </p:nvSpPr>
            <p:spPr bwMode="auto">
              <a:xfrm>
                <a:off x="8266840" y="4609153"/>
                <a:ext cx="635860" cy="35099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08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endParaRPr lang="en-US" sz="1800" dirty="0"/>
              </a:p>
            </p:txBody>
          </p:sp>
        </p:grpSp>
        <p:cxnSp>
          <p:nvCxnSpPr>
            <p:cNvPr id="220" name="AutoShape 64"/>
            <p:cNvCxnSpPr>
              <a:cxnSpLocks noChangeShapeType="1"/>
              <a:stCxn id="224" idx="4"/>
              <a:endCxn id="223" idx="0"/>
            </p:cNvCxnSpPr>
            <p:nvPr/>
          </p:nvCxnSpPr>
          <p:spPr bwMode="auto">
            <a:xfrm rot="5400000">
              <a:off x="7423980" y="4089424"/>
              <a:ext cx="1039215" cy="268872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</p:grpSp>
      <p:sp>
        <p:nvSpPr>
          <p:cNvPr id="227" name="Oval 22"/>
          <p:cNvSpPr>
            <a:spLocks noChangeArrowheads="1"/>
          </p:cNvSpPr>
          <p:nvPr/>
        </p:nvSpPr>
        <p:spPr bwMode="auto">
          <a:xfrm>
            <a:off x="1441451" y="2167285"/>
            <a:ext cx="355636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229" name="Oval 22"/>
          <p:cNvSpPr>
            <a:spLocks noChangeArrowheads="1"/>
          </p:cNvSpPr>
          <p:nvPr/>
        </p:nvSpPr>
        <p:spPr bwMode="auto">
          <a:xfrm>
            <a:off x="1053791" y="216093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sp>
        <p:nvSpPr>
          <p:cNvPr id="231" name="Oval 22"/>
          <p:cNvSpPr>
            <a:spLocks noChangeArrowheads="1"/>
          </p:cNvSpPr>
          <p:nvPr/>
        </p:nvSpPr>
        <p:spPr bwMode="auto">
          <a:xfrm>
            <a:off x="1885641" y="2173635"/>
            <a:ext cx="305145" cy="189031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 sz="1800" b="1" dirty="0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250" y="2082800"/>
            <a:ext cx="349360" cy="292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51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9 3.7037E-7 L 0.07552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4073" y="163945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Trace </a:t>
            </a:r>
            <a:r>
              <a:rPr lang="en-US" dirty="0"/>
              <a:t>Z</a:t>
            </a:r>
            <a:r>
              <a:rPr lang="en-US" dirty="0" smtClean="0"/>
              <a:t>DD Construction</a:t>
            </a:r>
            <a:endParaRPr lang="en-US" dirty="0"/>
          </a:p>
        </p:txBody>
      </p:sp>
      <p:grpSp>
        <p:nvGrpSpPr>
          <p:cNvPr id="100" name="Group 12"/>
          <p:cNvGrpSpPr>
            <a:grpSpLocks/>
          </p:cNvGrpSpPr>
          <p:nvPr/>
        </p:nvGrpSpPr>
        <p:grpSpPr bwMode="auto">
          <a:xfrm>
            <a:off x="800100" y="1428750"/>
            <a:ext cx="7327900" cy="4199888"/>
            <a:chOff x="1142" y="763"/>
            <a:chExt cx="3869" cy="2362"/>
          </a:xfrm>
        </p:grpSpPr>
        <p:pic>
          <p:nvPicPr>
            <p:cNvPr id="102" name="Picture 9" descr="dinrdyTim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2" y="763"/>
              <a:ext cx="3869" cy="2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" name="TextBox 11"/>
            <p:cNvSpPr txBox="1">
              <a:spLocks noChangeArrowheads="1"/>
            </p:cNvSpPr>
            <p:nvPr/>
          </p:nvSpPr>
          <p:spPr bwMode="auto">
            <a:xfrm>
              <a:off x="2668" y="2907"/>
              <a:ext cx="1534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dirty="0"/>
                <a:t>DIN </a:t>
              </a:r>
              <a:r>
                <a:rPr lang="en-US" sz="1800" dirty="0" err="1"/>
                <a:t>x</a:t>
              </a:r>
              <a:r>
                <a:rPr lang="en-US" sz="1800" dirty="0"/>
                <a:t> RDY </a:t>
              </a:r>
              <a:r>
                <a:rPr lang="en-US" sz="1800" dirty="0" err="1"/>
                <a:t>Tuples</a:t>
              </a:r>
              <a:endParaRPr lang="en-US" sz="1800" dirty="0"/>
            </a:p>
          </p:txBody>
        </p:sp>
      </p:grpSp>
      <p:sp>
        <p:nvSpPr>
          <p:cNvPr id="110" name="Text Box 13"/>
          <p:cNvSpPr txBox="1">
            <a:spLocks noChangeArrowheads="1"/>
          </p:cNvSpPr>
          <p:nvPr/>
        </p:nvSpPr>
        <p:spPr bwMode="auto">
          <a:xfrm>
            <a:off x="2895600" y="5591175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3600" dirty="0"/>
              <a:t>Over </a:t>
            </a:r>
            <a:r>
              <a:rPr lang="en-US" sz="3600" i="1" dirty="0"/>
              <a:t>9 times</a:t>
            </a:r>
            <a:r>
              <a:rPr lang="en-US" sz="3600" dirty="0"/>
              <a:t> faster!</a:t>
            </a:r>
          </a:p>
        </p:txBody>
      </p:sp>
      <p:pic>
        <p:nvPicPr>
          <p:cNvPr id="7" name="Picture 6" descr="dinrdy1xTime.eps"/>
          <p:cNvPicPr>
            <a:picLocks noChangeAspect="1"/>
          </p:cNvPicPr>
          <p:nvPr/>
        </p:nvPicPr>
        <p:blipFill>
          <a:blip r:embed="rId5"/>
          <a:srcRect l="80571" t="5714" r="1714" b="80000"/>
          <a:stretch>
            <a:fillRect/>
          </a:stretch>
        </p:blipFill>
        <p:spPr>
          <a:xfrm>
            <a:off x="6381004" y="1660415"/>
            <a:ext cx="1552325" cy="56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42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461375" cy="1144588"/>
          </a:xfrm>
        </p:spPr>
        <p:txBody>
          <a:bodyPr lIns="90000" tIns="46800" rIns="90000" bIns="468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/>
              <a:t>Compression </a:t>
            </a:r>
            <a:r>
              <a:rPr lang="en-GB" dirty="0"/>
              <a:t>Methods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158750" y="1581150"/>
            <a:ext cx="8743950" cy="4362450"/>
          </a:xfrm>
        </p:spPr>
        <p:txBody>
          <a:bodyPr lIns="90000" tIns="46800" rIns="90000" bIns="46800">
            <a:normAutofit fontScale="85000" lnSpcReduction="20000"/>
          </a:bodyPr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Run Time </a:t>
            </a:r>
            <a:r>
              <a:rPr lang="en-GB" dirty="0" smtClean="0"/>
              <a:t>Linear Compression</a:t>
            </a:r>
            <a:endParaRPr lang="en-GB" dirty="0"/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Requires</a:t>
            </a:r>
            <a:r>
              <a:rPr lang="en-GB" dirty="0" smtClean="0"/>
              <a:t> trace compression</a:t>
            </a:r>
            <a:r>
              <a:rPr lang="en-GB" dirty="0"/>
              <a:t>/</a:t>
            </a:r>
            <a:r>
              <a:rPr lang="en-GB" dirty="0" smtClean="0"/>
              <a:t>decompression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err="1" smtClean="0"/>
              <a:t>TCGen</a:t>
            </a:r>
            <a:r>
              <a:rPr lang="en-GB" dirty="0"/>
              <a:t> </a:t>
            </a:r>
            <a:r>
              <a:rPr lang="en-GB" dirty="0" smtClean="0"/>
              <a:t>(</a:t>
            </a:r>
            <a:r>
              <a:rPr lang="en-GB" dirty="0" err="1" smtClean="0"/>
              <a:t>Burtscher</a:t>
            </a:r>
            <a:r>
              <a:rPr lang="en-GB" dirty="0" smtClean="0"/>
              <a:t> and Sam, CGO 2005)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 smtClean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Hierarchical Grammars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Requires full grammar traversal for some analysis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SEQUITUR (</a:t>
            </a:r>
            <a:r>
              <a:rPr lang="en-GB" dirty="0" err="1" smtClean="0"/>
              <a:t>Nevill</a:t>
            </a:r>
            <a:r>
              <a:rPr lang="en-GB" dirty="0" smtClean="0"/>
              <a:t>-Manning and Witten, DCC 1997)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 smtClean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Stride Compression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Locates dynamic dependence conflicts in loops 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SD3 (Kim </a:t>
            </a:r>
            <a:r>
              <a:rPr lang="en-GB" i="1" dirty="0" smtClean="0"/>
              <a:t>et. al.</a:t>
            </a:r>
            <a:r>
              <a:rPr lang="en-GB" dirty="0" smtClean="0"/>
              <a:t>, Micro 2010)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Decision Diagram (BDD)</a:t>
            </a:r>
            <a:endParaRPr lang="en-US" dirty="0"/>
          </a:p>
        </p:txBody>
      </p:sp>
      <p:grpSp>
        <p:nvGrpSpPr>
          <p:cNvPr id="3" name="Group 42"/>
          <p:cNvGrpSpPr/>
          <p:nvPr/>
        </p:nvGrpSpPr>
        <p:grpSpPr>
          <a:xfrm>
            <a:off x="152400" y="1308100"/>
            <a:ext cx="2641599" cy="1562100"/>
            <a:chOff x="342901" y="1600200"/>
            <a:chExt cx="2641599" cy="1562100"/>
          </a:xfrm>
        </p:grpSpPr>
        <p:sp>
          <p:nvSpPr>
            <p:cNvPr id="26" name="TextBox 25"/>
            <p:cNvSpPr txBox="1"/>
            <p:nvPr/>
          </p:nvSpPr>
          <p:spPr>
            <a:xfrm>
              <a:off x="1332741" y="1600200"/>
              <a:ext cx="1651759" cy="156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Inverting</a:t>
              </a:r>
            </a:p>
            <a:p>
              <a:r>
                <a:rPr lang="en-US" dirty="0" smtClean="0"/>
                <a:t>False Arc</a:t>
              </a:r>
            </a:p>
            <a:p>
              <a:r>
                <a:rPr lang="en-US" dirty="0" smtClean="0"/>
                <a:t>True Arc</a:t>
              </a:r>
              <a:endParaRPr lang="en-US" dirty="0"/>
            </a:p>
          </p:txBody>
        </p:sp>
        <p:cxnSp>
          <p:nvCxnSpPr>
            <p:cNvPr id="27" name="AutoShape 77"/>
            <p:cNvCxnSpPr>
              <a:cxnSpLocks noChangeShapeType="1"/>
            </p:cNvCxnSpPr>
            <p:nvPr/>
          </p:nvCxnSpPr>
          <p:spPr bwMode="auto">
            <a:xfrm rot="10800000" flipV="1">
              <a:off x="465093" y="2941591"/>
              <a:ext cx="628947" cy="494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29" name="AutoShape 87"/>
            <p:cNvCxnSpPr>
              <a:cxnSpLocks noChangeShapeType="1"/>
            </p:cNvCxnSpPr>
            <p:nvPr/>
          </p:nvCxnSpPr>
          <p:spPr bwMode="auto">
            <a:xfrm rot="10800000">
              <a:off x="439699" y="2347630"/>
              <a:ext cx="652503" cy="187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33" name="AutoShape 88"/>
            <p:cNvCxnSpPr>
              <a:cxnSpLocks noChangeShapeType="1"/>
            </p:cNvCxnSpPr>
            <p:nvPr/>
          </p:nvCxnSpPr>
          <p:spPr bwMode="auto">
            <a:xfrm rot="10800000" flipV="1">
              <a:off x="439693" y="1864492"/>
              <a:ext cx="630701" cy="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39" name="Rectangle 38"/>
            <p:cNvSpPr/>
            <p:nvPr/>
          </p:nvSpPr>
          <p:spPr bwMode="auto">
            <a:xfrm>
              <a:off x="342901" y="1639771"/>
              <a:ext cx="2463800" cy="150982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43563" y="1293091"/>
            <a:ext cx="389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F(X,Y,Z,W) = X*Y*Z*W</a:t>
            </a:r>
            <a:endParaRPr lang="en-US" sz="2800" i="1" dirty="0"/>
          </a:p>
        </p:txBody>
      </p:sp>
      <p:sp>
        <p:nvSpPr>
          <p:cNvPr id="5" name="Rectangle 70"/>
          <p:cNvSpPr>
            <a:spLocks noChangeArrowheads="1"/>
          </p:cNvSpPr>
          <p:nvPr/>
        </p:nvSpPr>
        <p:spPr bwMode="auto">
          <a:xfrm>
            <a:off x="3151287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6" name="Oval 71"/>
          <p:cNvSpPr>
            <a:spLocks noChangeArrowheads="1"/>
          </p:cNvSpPr>
          <p:nvPr/>
        </p:nvSpPr>
        <p:spPr bwMode="auto">
          <a:xfrm>
            <a:off x="3046201" y="374014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7" name="Oval 72"/>
          <p:cNvSpPr>
            <a:spLocks noChangeArrowheads="1"/>
          </p:cNvSpPr>
          <p:nvPr/>
        </p:nvSpPr>
        <p:spPr bwMode="auto">
          <a:xfrm>
            <a:off x="3784577" y="441011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9" name="Oval 74"/>
          <p:cNvSpPr>
            <a:spLocks noChangeArrowheads="1"/>
          </p:cNvSpPr>
          <p:nvPr/>
        </p:nvSpPr>
        <p:spPr bwMode="auto">
          <a:xfrm>
            <a:off x="3327134" y="509041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10" name="AutoShape 75"/>
          <p:cNvCxnSpPr>
            <a:cxnSpLocks noChangeShapeType="1"/>
            <a:stCxn id="6" idx="4"/>
            <a:endCxn id="7" idx="0"/>
          </p:cNvCxnSpPr>
          <p:nvPr/>
        </p:nvCxnSpPr>
        <p:spPr bwMode="auto">
          <a:xfrm rot="16200000" flipH="1">
            <a:off x="3451086" y="3869450"/>
            <a:ext cx="342944" cy="7383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19" name="Oval 85"/>
          <p:cNvSpPr>
            <a:spLocks noChangeArrowheads="1"/>
          </p:cNvSpPr>
          <p:nvPr/>
        </p:nvSpPr>
        <p:spPr bwMode="auto">
          <a:xfrm>
            <a:off x="2224187" y="433781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21" name="AutoShape 87"/>
          <p:cNvCxnSpPr>
            <a:cxnSpLocks noChangeShapeType="1"/>
            <a:stCxn id="6" idx="4"/>
            <a:endCxn id="19" idx="0"/>
          </p:cNvCxnSpPr>
          <p:nvPr/>
        </p:nvCxnSpPr>
        <p:spPr bwMode="auto">
          <a:xfrm rot="5400000">
            <a:off x="2707038" y="3791484"/>
            <a:ext cx="270651" cy="8220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50" name="Oval 74"/>
          <p:cNvSpPr>
            <a:spLocks noChangeArrowheads="1"/>
          </p:cNvSpPr>
          <p:nvPr/>
        </p:nvSpPr>
        <p:spPr bwMode="auto">
          <a:xfrm>
            <a:off x="4120395" y="51026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1" name="Oval 74"/>
          <p:cNvSpPr>
            <a:spLocks noChangeArrowheads="1"/>
          </p:cNvSpPr>
          <p:nvPr/>
        </p:nvSpPr>
        <p:spPr bwMode="auto">
          <a:xfrm>
            <a:off x="1765343" y="501985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2" name="Oval 74"/>
          <p:cNvSpPr>
            <a:spLocks noChangeArrowheads="1"/>
          </p:cNvSpPr>
          <p:nvPr/>
        </p:nvSpPr>
        <p:spPr bwMode="auto">
          <a:xfrm>
            <a:off x="2540223" y="50581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53" name="Rectangle 70"/>
          <p:cNvSpPr>
            <a:spLocks noChangeArrowheads="1"/>
          </p:cNvSpPr>
          <p:nvPr/>
        </p:nvSpPr>
        <p:spPr bwMode="auto">
          <a:xfrm>
            <a:off x="2349722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54" name="Rectangle 70"/>
          <p:cNvSpPr>
            <a:spLocks noChangeArrowheads="1"/>
          </p:cNvSpPr>
          <p:nvPr/>
        </p:nvSpPr>
        <p:spPr bwMode="auto">
          <a:xfrm>
            <a:off x="2748795" y="563981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55" name="Rectangle 70"/>
          <p:cNvSpPr>
            <a:spLocks noChangeArrowheads="1"/>
          </p:cNvSpPr>
          <p:nvPr/>
        </p:nvSpPr>
        <p:spPr bwMode="auto">
          <a:xfrm>
            <a:off x="1555750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sp>
        <p:nvSpPr>
          <p:cNvPr id="56" name="Rectangle 70"/>
          <p:cNvSpPr>
            <a:spLocks noChangeArrowheads="1"/>
          </p:cNvSpPr>
          <p:nvPr/>
        </p:nvSpPr>
        <p:spPr bwMode="auto">
          <a:xfrm>
            <a:off x="3942107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76" name="AutoShape 75"/>
          <p:cNvCxnSpPr>
            <a:cxnSpLocks noChangeShapeType="1"/>
            <a:stCxn id="7" idx="5"/>
            <a:endCxn id="50" idx="0"/>
          </p:cNvCxnSpPr>
          <p:nvPr/>
        </p:nvCxnSpPr>
        <p:spPr bwMode="auto">
          <a:xfrm rot="16200000" flipH="1">
            <a:off x="4026209" y="4801270"/>
            <a:ext cx="413382" cy="1893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80" name="AutoShape 75"/>
          <p:cNvCxnSpPr>
            <a:cxnSpLocks noChangeShapeType="1"/>
            <a:stCxn id="19" idx="5"/>
            <a:endCxn id="52" idx="0"/>
          </p:cNvCxnSpPr>
          <p:nvPr/>
        </p:nvCxnSpPr>
        <p:spPr bwMode="auto">
          <a:xfrm rot="16200000" flipH="1">
            <a:off x="2442007" y="4752789"/>
            <a:ext cx="441225" cy="1695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88" name="Rectangle 70"/>
          <p:cNvSpPr>
            <a:spLocks noChangeArrowheads="1"/>
          </p:cNvSpPr>
          <p:nvPr/>
        </p:nvSpPr>
        <p:spPr bwMode="auto">
          <a:xfrm>
            <a:off x="3540102" y="564029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90" name="Rectangle 70"/>
          <p:cNvSpPr>
            <a:spLocks noChangeArrowheads="1"/>
          </p:cNvSpPr>
          <p:nvPr/>
        </p:nvSpPr>
        <p:spPr bwMode="auto">
          <a:xfrm>
            <a:off x="4331411" y="564078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91" name="Rectangle 70"/>
          <p:cNvSpPr>
            <a:spLocks noChangeArrowheads="1"/>
          </p:cNvSpPr>
          <p:nvPr/>
        </p:nvSpPr>
        <p:spPr bwMode="auto">
          <a:xfrm>
            <a:off x="1950160" y="563639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103" name="AutoShape 75"/>
          <p:cNvCxnSpPr>
            <a:cxnSpLocks noChangeShapeType="1"/>
            <a:stCxn id="50" idx="5"/>
            <a:endCxn id="90" idx="0"/>
          </p:cNvCxnSpPr>
          <p:nvPr/>
        </p:nvCxnSpPr>
        <p:spPr bwMode="auto">
          <a:xfrm rot="16200000" flipH="1">
            <a:off x="4364658" y="549115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6" name="AutoShape 75"/>
          <p:cNvCxnSpPr>
            <a:cxnSpLocks noChangeShapeType="1"/>
            <a:stCxn id="9" idx="5"/>
            <a:endCxn id="88" idx="0"/>
          </p:cNvCxnSpPr>
          <p:nvPr/>
        </p:nvCxnSpPr>
        <p:spPr bwMode="auto">
          <a:xfrm rot="16200000" flipH="1">
            <a:off x="3569221" y="5486537"/>
            <a:ext cx="270753" cy="36769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09" name="AutoShape 75"/>
          <p:cNvCxnSpPr>
            <a:cxnSpLocks noChangeShapeType="1"/>
            <a:stCxn id="52" idx="5"/>
            <a:endCxn id="54" idx="0"/>
          </p:cNvCxnSpPr>
          <p:nvPr/>
        </p:nvCxnSpPr>
        <p:spPr bwMode="auto">
          <a:xfrm rot="16200000" flipH="1">
            <a:off x="2761527" y="5469662"/>
            <a:ext cx="302503" cy="37793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2" name="AutoShape 75"/>
          <p:cNvCxnSpPr>
            <a:cxnSpLocks noChangeShapeType="1"/>
            <a:stCxn id="51" idx="5"/>
            <a:endCxn id="91" idx="0"/>
          </p:cNvCxnSpPr>
          <p:nvPr/>
        </p:nvCxnSpPr>
        <p:spPr bwMode="auto">
          <a:xfrm rot="16200000" flipH="1">
            <a:off x="1957319" y="5460670"/>
            <a:ext cx="337404" cy="1403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115" name="AutoShape 87"/>
          <p:cNvCxnSpPr>
            <a:cxnSpLocks noChangeShapeType="1"/>
            <a:stCxn id="19" idx="3"/>
            <a:endCxn id="51" idx="0"/>
          </p:cNvCxnSpPr>
          <p:nvPr/>
        </p:nvCxnSpPr>
        <p:spPr bwMode="auto">
          <a:xfrm rot="5400000">
            <a:off x="1927237" y="4662226"/>
            <a:ext cx="402904" cy="3123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18" name="AutoShape 87"/>
          <p:cNvCxnSpPr>
            <a:cxnSpLocks noChangeShapeType="1"/>
            <a:stCxn id="9" idx="0"/>
            <a:endCxn id="7" idx="3"/>
          </p:cNvCxnSpPr>
          <p:nvPr/>
        </p:nvCxnSpPr>
        <p:spPr bwMode="auto">
          <a:xfrm rot="5400000" flipH="1" flipV="1">
            <a:off x="3490781" y="4735940"/>
            <a:ext cx="401170" cy="3077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1" name="AutoShape 87"/>
          <p:cNvCxnSpPr>
            <a:cxnSpLocks noChangeShapeType="1"/>
            <a:stCxn id="55" idx="0"/>
            <a:endCxn id="51" idx="3"/>
          </p:cNvCxnSpPr>
          <p:nvPr/>
        </p:nvCxnSpPr>
        <p:spPr bwMode="auto">
          <a:xfrm rot="5400000" flipH="1" flipV="1">
            <a:off x="1611913" y="5425705"/>
            <a:ext cx="340825" cy="8739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4" name="AutoShape 87"/>
          <p:cNvCxnSpPr>
            <a:cxnSpLocks noChangeShapeType="1"/>
            <a:stCxn id="52" idx="3"/>
            <a:endCxn id="53" idx="0"/>
          </p:cNvCxnSpPr>
          <p:nvPr/>
        </p:nvCxnSpPr>
        <p:spPr bwMode="auto">
          <a:xfrm rot="5400000">
            <a:off x="2415500" y="5454411"/>
            <a:ext cx="302504" cy="6829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27" name="AutoShape 87"/>
          <p:cNvCxnSpPr>
            <a:cxnSpLocks noChangeShapeType="1"/>
            <a:stCxn id="5" idx="0"/>
            <a:endCxn id="9" idx="3"/>
          </p:cNvCxnSpPr>
          <p:nvPr/>
        </p:nvCxnSpPr>
        <p:spPr bwMode="auto">
          <a:xfrm rot="5400000" flipH="1" flipV="1">
            <a:off x="3226078" y="5477636"/>
            <a:ext cx="270753" cy="5457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130" name="AutoShape 87"/>
          <p:cNvCxnSpPr>
            <a:cxnSpLocks noChangeShapeType="1"/>
            <a:stCxn id="50" idx="3"/>
            <a:endCxn id="56" idx="0"/>
          </p:cNvCxnSpPr>
          <p:nvPr/>
        </p:nvCxnSpPr>
        <p:spPr bwMode="auto">
          <a:xfrm rot="5400000">
            <a:off x="4023760" y="5482985"/>
            <a:ext cx="258541" cy="5608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2" name="Rectangle 70"/>
          <p:cNvSpPr>
            <a:spLocks noChangeArrowheads="1"/>
          </p:cNvSpPr>
          <p:nvPr/>
        </p:nvSpPr>
        <p:spPr bwMode="auto">
          <a:xfrm>
            <a:off x="6370737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03" name="Oval 71"/>
          <p:cNvSpPr>
            <a:spLocks noChangeArrowheads="1"/>
          </p:cNvSpPr>
          <p:nvPr/>
        </p:nvSpPr>
        <p:spPr bwMode="auto">
          <a:xfrm>
            <a:off x="6265651" y="37337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/>
              <a:t>Y</a:t>
            </a:r>
          </a:p>
        </p:txBody>
      </p:sp>
      <p:sp>
        <p:nvSpPr>
          <p:cNvPr id="304" name="Oval 72"/>
          <p:cNvSpPr>
            <a:spLocks noChangeArrowheads="1"/>
          </p:cNvSpPr>
          <p:nvPr/>
        </p:nvSpPr>
        <p:spPr bwMode="auto">
          <a:xfrm>
            <a:off x="6965927" y="4403760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305" name="Oval 74"/>
          <p:cNvSpPr>
            <a:spLocks noChangeArrowheads="1"/>
          </p:cNvSpPr>
          <p:nvPr/>
        </p:nvSpPr>
        <p:spPr bwMode="auto">
          <a:xfrm>
            <a:off x="6546584" y="5084063"/>
            <a:ext cx="42068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cxnSp>
        <p:nvCxnSpPr>
          <p:cNvPr id="306" name="AutoShape 75"/>
          <p:cNvCxnSpPr>
            <a:cxnSpLocks noChangeShapeType="1"/>
            <a:stCxn id="303" idx="4"/>
            <a:endCxn id="304" idx="0"/>
          </p:cNvCxnSpPr>
          <p:nvPr/>
        </p:nvCxnSpPr>
        <p:spPr bwMode="auto">
          <a:xfrm rot="16200000" flipH="1">
            <a:off x="6651486" y="3882150"/>
            <a:ext cx="342944" cy="70027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07" name="Oval 85"/>
          <p:cNvSpPr>
            <a:spLocks noChangeArrowheads="1"/>
          </p:cNvSpPr>
          <p:nvPr/>
        </p:nvSpPr>
        <p:spPr bwMode="auto">
          <a:xfrm>
            <a:off x="5443637" y="4331467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W</a:t>
            </a:r>
            <a:endParaRPr lang="en-US" sz="1800" b="1" dirty="0"/>
          </a:p>
        </p:txBody>
      </p:sp>
      <p:cxnSp>
        <p:nvCxnSpPr>
          <p:cNvPr id="308" name="AutoShape 87"/>
          <p:cNvCxnSpPr>
            <a:cxnSpLocks noChangeShapeType="1"/>
            <a:stCxn id="303" idx="4"/>
            <a:endCxn id="307" idx="0"/>
          </p:cNvCxnSpPr>
          <p:nvPr/>
        </p:nvCxnSpPr>
        <p:spPr bwMode="auto">
          <a:xfrm rot="5400000">
            <a:off x="5926488" y="3785134"/>
            <a:ext cx="270651" cy="822014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09" name="Oval 74"/>
          <p:cNvSpPr>
            <a:spLocks noChangeArrowheads="1"/>
          </p:cNvSpPr>
          <p:nvPr/>
        </p:nvSpPr>
        <p:spPr bwMode="auto">
          <a:xfrm>
            <a:off x="7339845" y="509627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0" name="Oval 74"/>
          <p:cNvSpPr>
            <a:spLocks noChangeArrowheads="1"/>
          </p:cNvSpPr>
          <p:nvPr/>
        </p:nvSpPr>
        <p:spPr bwMode="auto">
          <a:xfrm>
            <a:off x="4984793" y="5013504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1" name="Oval 74"/>
          <p:cNvSpPr>
            <a:spLocks noChangeArrowheads="1"/>
          </p:cNvSpPr>
          <p:nvPr/>
        </p:nvSpPr>
        <p:spPr bwMode="auto">
          <a:xfrm>
            <a:off x="5759673" y="5051825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Z</a:t>
            </a:r>
            <a:endParaRPr lang="en-US" sz="1800" b="1" dirty="0"/>
          </a:p>
        </p:txBody>
      </p:sp>
      <p:sp>
        <p:nvSpPr>
          <p:cNvPr id="312" name="Rectangle 70"/>
          <p:cNvSpPr>
            <a:spLocks noChangeArrowheads="1"/>
          </p:cNvSpPr>
          <p:nvPr/>
        </p:nvSpPr>
        <p:spPr bwMode="auto">
          <a:xfrm>
            <a:off x="5569172" y="563346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3" name="Rectangle 70"/>
          <p:cNvSpPr>
            <a:spLocks noChangeArrowheads="1"/>
          </p:cNvSpPr>
          <p:nvPr/>
        </p:nvSpPr>
        <p:spPr bwMode="auto">
          <a:xfrm>
            <a:off x="5968245" y="563346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4" name="Rectangle 70"/>
          <p:cNvSpPr>
            <a:spLocks noChangeArrowheads="1"/>
          </p:cNvSpPr>
          <p:nvPr/>
        </p:nvSpPr>
        <p:spPr bwMode="auto">
          <a:xfrm>
            <a:off x="7161557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315" name="AutoShape 75"/>
          <p:cNvCxnSpPr>
            <a:cxnSpLocks noChangeShapeType="1"/>
            <a:stCxn id="304" idx="5"/>
            <a:endCxn id="309" idx="0"/>
          </p:cNvCxnSpPr>
          <p:nvPr/>
        </p:nvCxnSpPr>
        <p:spPr bwMode="auto">
          <a:xfrm rot="16200000" flipH="1">
            <a:off x="7226609" y="4775870"/>
            <a:ext cx="413382" cy="22742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16" name="AutoShape 75"/>
          <p:cNvCxnSpPr>
            <a:cxnSpLocks noChangeShapeType="1"/>
            <a:stCxn id="307" idx="5"/>
            <a:endCxn id="311" idx="0"/>
          </p:cNvCxnSpPr>
          <p:nvPr/>
        </p:nvCxnSpPr>
        <p:spPr bwMode="auto">
          <a:xfrm rot="16200000" flipH="1">
            <a:off x="5661457" y="4746439"/>
            <a:ext cx="441225" cy="169546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17" name="Rectangle 70"/>
          <p:cNvSpPr>
            <a:spLocks noChangeArrowheads="1"/>
          </p:cNvSpPr>
          <p:nvPr/>
        </p:nvSpPr>
        <p:spPr bwMode="auto">
          <a:xfrm>
            <a:off x="6759552" y="5633949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sp>
        <p:nvSpPr>
          <p:cNvPr id="318" name="Rectangle 70"/>
          <p:cNvSpPr>
            <a:spLocks noChangeArrowheads="1"/>
          </p:cNvSpPr>
          <p:nvPr/>
        </p:nvSpPr>
        <p:spPr bwMode="auto">
          <a:xfrm>
            <a:off x="7550861" y="5634437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/>
              <a:t>1</a:t>
            </a:r>
          </a:p>
        </p:txBody>
      </p:sp>
      <p:sp>
        <p:nvSpPr>
          <p:cNvPr id="319" name="Rectangle 70"/>
          <p:cNvSpPr>
            <a:spLocks noChangeArrowheads="1"/>
          </p:cNvSpPr>
          <p:nvPr/>
        </p:nvSpPr>
        <p:spPr bwMode="auto">
          <a:xfrm>
            <a:off x="5169610" y="5630041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/>
              <a:t>0</a:t>
            </a:r>
          </a:p>
        </p:txBody>
      </p:sp>
      <p:cxnSp>
        <p:nvCxnSpPr>
          <p:cNvPr id="320" name="AutoShape 75"/>
          <p:cNvCxnSpPr>
            <a:cxnSpLocks noChangeShapeType="1"/>
            <a:stCxn id="309" idx="5"/>
            <a:endCxn id="318" idx="0"/>
          </p:cNvCxnSpPr>
          <p:nvPr/>
        </p:nvCxnSpPr>
        <p:spPr bwMode="auto">
          <a:xfrm rot="16200000" flipH="1">
            <a:off x="7584108" y="5484803"/>
            <a:ext cx="259029" cy="40237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1" name="AutoShape 75"/>
          <p:cNvCxnSpPr>
            <a:cxnSpLocks noChangeShapeType="1"/>
            <a:stCxn id="305" idx="5"/>
            <a:endCxn id="317" idx="0"/>
          </p:cNvCxnSpPr>
          <p:nvPr/>
        </p:nvCxnSpPr>
        <p:spPr bwMode="auto">
          <a:xfrm rot="16200000" flipH="1">
            <a:off x="6788671" y="5480187"/>
            <a:ext cx="270753" cy="36769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2" name="AutoShape 75"/>
          <p:cNvCxnSpPr>
            <a:cxnSpLocks noChangeShapeType="1"/>
            <a:stCxn id="311" idx="5"/>
            <a:endCxn id="313" idx="0"/>
          </p:cNvCxnSpPr>
          <p:nvPr/>
        </p:nvCxnSpPr>
        <p:spPr bwMode="auto">
          <a:xfrm rot="16200000" flipH="1">
            <a:off x="5980977" y="5463312"/>
            <a:ext cx="302503" cy="37793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3" name="AutoShape 75"/>
          <p:cNvCxnSpPr>
            <a:cxnSpLocks noChangeShapeType="1"/>
            <a:stCxn id="310" idx="5"/>
            <a:endCxn id="319" idx="0"/>
          </p:cNvCxnSpPr>
          <p:nvPr/>
        </p:nvCxnSpPr>
        <p:spPr bwMode="auto">
          <a:xfrm rot="16200000" flipH="1">
            <a:off x="5176769" y="5454320"/>
            <a:ext cx="337404" cy="14038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24" name="AutoShape 87"/>
          <p:cNvCxnSpPr>
            <a:cxnSpLocks noChangeShapeType="1"/>
            <a:stCxn id="307" idx="3"/>
            <a:endCxn id="310" idx="0"/>
          </p:cNvCxnSpPr>
          <p:nvPr/>
        </p:nvCxnSpPr>
        <p:spPr bwMode="auto">
          <a:xfrm rot="5400000">
            <a:off x="5146687" y="4655876"/>
            <a:ext cx="402904" cy="31235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5" name="AutoShape 87"/>
          <p:cNvCxnSpPr>
            <a:cxnSpLocks noChangeShapeType="1"/>
            <a:stCxn id="305" idx="0"/>
            <a:endCxn id="304" idx="3"/>
          </p:cNvCxnSpPr>
          <p:nvPr/>
        </p:nvCxnSpPr>
        <p:spPr bwMode="auto">
          <a:xfrm rot="5400000" flipH="1" flipV="1">
            <a:off x="6691181" y="4748640"/>
            <a:ext cx="401170" cy="269677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6" name="AutoShape 87"/>
          <p:cNvCxnSpPr>
            <a:cxnSpLocks noChangeShapeType="1"/>
            <a:stCxn id="330" idx="0"/>
            <a:endCxn id="310" idx="3"/>
          </p:cNvCxnSpPr>
          <p:nvPr/>
        </p:nvCxnSpPr>
        <p:spPr bwMode="auto">
          <a:xfrm rot="5400000" flipH="1" flipV="1">
            <a:off x="4812313" y="5406655"/>
            <a:ext cx="347175" cy="11914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7" name="AutoShape 87"/>
          <p:cNvCxnSpPr>
            <a:cxnSpLocks noChangeShapeType="1"/>
            <a:stCxn id="311" idx="3"/>
            <a:endCxn id="312" idx="0"/>
          </p:cNvCxnSpPr>
          <p:nvPr/>
        </p:nvCxnSpPr>
        <p:spPr bwMode="auto">
          <a:xfrm rot="5400000">
            <a:off x="5634950" y="5448061"/>
            <a:ext cx="302504" cy="6829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8" name="AutoShape 87"/>
          <p:cNvCxnSpPr>
            <a:cxnSpLocks noChangeShapeType="1"/>
            <a:stCxn id="302" idx="0"/>
            <a:endCxn id="305" idx="3"/>
          </p:cNvCxnSpPr>
          <p:nvPr/>
        </p:nvCxnSpPr>
        <p:spPr bwMode="auto">
          <a:xfrm rot="5400000" flipH="1" flipV="1">
            <a:off x="6445528" y="5471286"/>
            <a:ext cx="270753" cy="54575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cxnSp>
        <p:nvCxnSpPr>
          <p:cNvPr id="329" name="AutoShape 87"/>
          <p:cNvCxnSpPr>
            <a:cxnSpLocks noChangeShapeType="1"/>
            <a:stCxn id="309" idx="3"/>
            <a:endCxn id="314" idx="0"/>
          </p:cNvCxnSpPr>
          <p:nvPr/>
        </p:nvCxnSpPr>
        <p:spPr bwMode="auto">
          <a:xfrm rot="5400000">
            <a:off x="7243210" y="5476635"/>
            <a:ext cx="258541" cy="5608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330" name="Rectangle 70"/>
          <p:cNvSpPr>
            <a:spLocks noChangeArrowheads="1"/>
          </p:cNvSpPr>
          <p:nvPr/>
        </p:nvSpPr>
        <p:spPr bwMode="auto">
          <a:xfrm>
            <a:off x="4743450" y="5639812"/>
            <a:ext cx="365760" cy="3657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dirty="0" smtClean="0"/>
              <a:t>0</a:t>
            </a:r>
            <a:endParaRPr lang="en-US" sz="1800" dirty="0"/>
          </a:p>
        </p:txBody>
      </p:sp>
      <p:cxnSp>
        <p:nvCxnSpPr>
          <p:cNvPr id="333" name="AutoShape 77"/>
          <p:cNvCxnSpPr>
            <a:cxnSpLocks noChangeShapeType="1"/>
            <a:endCxn id="334" idx="0"/>
          </p:cNvCxnSpPr>
          <p:nvPr/>
        </p:nvCxnSpPr>
        <p:spPr bwMode="auto">
          <a:xfrm flipH="1">
            <a:off x="4765463" y="2425691"/>
            <a:ext cx="17462" cy="34290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sp>
        <p:nvSpPr>
          <p:cNvPr id="334" name="Oval 71"/>
          <p:cNvSpPr>
            <a:spLocks noChangeArrowheads="1"/>
          </p:cNvSpPr>
          <p:nvPr/>
        </p:nvSpPr>
        <p:spPr bwMode="auto">
          <a:xfrm>
            <a:off x="4557501" y="2768591"/>
            <a:ext cx="414337" cy="327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>
              <a:lnSpc>
                <a:spcPct val="108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US" sz="1800" b="1" dirty="0" smtClean="0"/>
              <a:t>X</a:t>
            </a:r>
            <a:endParaRPr lang="en-US" sz="1800" b="1" dirty="0"/>
          </a:p>
        </p:txBody>
      </p:sp>
      <p:cxnSp>
        <p:nvCxnSpPr>
          <p:cNvPr id="335" name="AutoShape 75"/>
          <p:cNvCxnSpPr>
            <a:cxnSpLocks noChangeShapeType="1"/>
            <a:stCxn id="334" idx="4"/>
            <a:endCxn id="303" idx="0"/>
          </p:cNvCxnSpPr>
          <p:nvPr/>
        </p:nvCxnSpPr>
        <p:spPr bwMode="auto">
          <a:xfrm rot="16200000" flipH="1">
            <a:off x="5299658" y="2560628"/>
            <a:ext cx="638175" cy="1708150"/>
          </a:xfrm>
          <a:prstGeom prst="straightConnector1">
            <a:avLst/>
          </a:prstGeom>
          <a:noFill/>
          <a:ln w="25400">
            <a:solidFill>
              <a:srgbClr val="3333CC"/>
            </a:solidFill>
            <a:round/>
            <a:headEnd/>
            <a:tailEnd/>
          </a:ln>
        </p:spPr>
      </p:cxnSp>
      <p:cxnSp>
        <p:nvCxnSpPr>
          <p:cNvPr id="336" name="AutoShape 87"/>
          <p:cNvCxnSpPr>
            <a:cxnSpLocks noChangeShapeType="1"/>
            <a:stCxn id="334" idx="4"/>
            <a:endCxn id="6" idx="0"/>
          </p:cNvCxnSpPr>
          <p:nvPr/>
        </p:nvCxnSpPr>
        <p:spPr bwMode="auto">
          <a:xfrm rot="5400000">
            <a:off x="3686758" y="2662228"/>
            <a:ext cx="644525" cy="151130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A1AB0-0756-9E4E-97FB-821C4D9CC7AC}" type="slidenum">
              <a:rPr lang="en-US" smtClean="0"/>
              <a:t>9</a:t>
            </a:fld>
            <a:endParaRPr lang="en-US"/>
          </a:p>
        </p:txBody>
      </p:sp>
      <p:grpSp>
        <p:nvGrpSpPr>
          <p:cNvPr id="89" name="Group 66"/>
          <p:cNvGrpSpPr>
            <a:grpSpLocks/>
          </p:cNvGrpSpPr>
          <p:nvPr/>
        </p:nvGrpSpPr>
        <p:grpSpPr bwMode="auto">
          <a:xfrm>
            <a:off x="3986212" y="2022476"/>
            <a:ext cx="1106488" cy="3944938"/>
            <a:chOff x="3142" y="1113"/>
            <a:chExt cx="697" cy="2485"/>
          </a:xfrm>
        </p:grpSpPr>
        <p:sp>
          <p:nvSpPr>
            <p:cNvPr id="92" name="Rectangle 30"/>
            <p:cNvSpPr>
              <a:spLocks noChangeArrowheads="1"/>
            </p:cNvSpPr>
            <p:nvPr/>
          </p:nvSpPr>
          <p:spPr bwMode="auto">
            <a:xfrm>
              <a:off x="3168" y="3343"/>
              <a:ext cx="337" cy="2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/>
                <a:t>1</a:t>
              </a:r>
            </a:p>
          </p:txBody>
        </p:sp>
        <p:sp>
          <p:nvSpPr>
            <p:cNvPr id="93" name="Oval 20"/>
            <p:cNvSpPr>
              <a:spLocks noChangeArrowheads="1"/>
            </p:cNvSpPr>
            <p:nvPr/>
          </p:nvSpPr>
          <p:spPr bwMode="auto">
            <a:xfrm>
              <a:off x="3578" y="1287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X</a:t>
              </a:r>
            </a:p>
          </p:txBody>
        </p:sp>
        <p:sp>
          <p:nvSpPr>
            <p:cNvPr id="94" name="Oval 22"/>
            <p:cNvSpPr>
              <a:spLocks noChangeArrowheads="1"/>
            </p:cNvSpPr>
            <p:nvPr/>
          </p:nvSpPr>
          <p:spPr bwMode="auto">
            <a:xfrm>
              <a:off x="3438" y="1763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 dirty="0"/>
                <a:t>Y</a:t>
              </a:r>
            </a:p>
          </p:txBody>
        </p:sp>
        <p:sp>
          <p:nvSpPr>
            <p:cNvPr id="95" name="Oval 23"/>
            <p:cNvSpPr>
              <a:spLocks noChangeArrowheads="1"/>
            </p:cNvSpPr>
            <p:nvPr/>
          </p:nvSpPr>
          <p:spPr bwMode="auto">
            <a:xfrm>
              <a:off x="3316" y="2208"/>
              <a:ext cx="260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W</a:t>
              </a:r>
            </a:p>
          </p:txBody>
        </p:sp>
        <p:sp>
          <p:nvSpPr>
            <p:cNvPr id="96" name="Oval 24"/>
            <p:cNvSpPr>
              <a:spLocks noChangeArrowheads="1"/>
            </p:cNvSpPr>
            <p:nvPr/>
          </p:nvSpPr>
          <p:spPr bwMode="auto">
            <a:xfrm>
              <a:off x="3142" y="2610"/>
              <a:ext cx="261" cy="20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8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1800" b="1"/>
                <a:t>Z</a:t>
              </a:r>
            </a:p>
          </p:txBody>
        </p:sp>
        <p:cxnSp>
          <p:nvCxnSpPr>
            <p:cNvPr id="97" name="AutoShape 25"/>
            <p:cNvCxnSpPr>
              <a:cxnSpLocks noChangeShapeType="1"/>
              <a:stCxn id="93" idx="4"/>
              <a:endCxn id="94" idx="0"/>
            </p:cNvCxnSpPr>
            <p:nvPr/>
          </p:nvCxnSpPr>
          <p:spPr bwMode="auto">
            <a:xfrm flipH="1">
              <a:off x="3569" y="1493"/>
              <a:ext cx="139" cy="27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98" name="AutoShape 27"/>
            <p:cNvCxnSpPr>
              <a:cxnSpLocks noChangeShapeType="1"/>
              <a:endCxn id="93" idx="0"/>
            </p:cNvCxnSpPr>
            <p:nvPr/>
          </p:nvCxnSpPr>
          <p:spPr bwMode="auto">
            <a:xfrm flipH="1">
              <a:off x="3708" y="1113"/>
              <a:ext cx="125" cy="174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99" name="AutoShape 28"/>
            <p:cNvCxnSpPr>
              <a:cxnSpLocks noChangeShapeType="1"/>
              <a:stCxn id="94" idx="4"/>
              <a:endCxn id="95" idx="0"/>
            </p:cNvCxnSpPr>
            <p:nvPr/>
          </p:nvCxnSpPr>
          <p:spPr bwMode="auto">
            <a:xfrm flipH="1">
              <a:off x="3446" y="1969"/>
              <a:ext cx="123" cy="239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00" name="AutoShape 29"/>
            <p:cNvCxnSpPr>
              <a:cxnSpLocks noChangeShapeType="1"/>
              <a:stCxn id="95" idx="4"/>
              <a:endCxn id="96" idx="0"/>
            </p:cNvCxnSpPr>
            <p:nvPr/>
          </p:nvCxnSpPr>
          <p:spPr bwMode="auto">
            <a:xfrm flipH="1">
              <a:off x="3272" y="2414"/>
              <a:ext cx="174" cy="196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01" name="AutoShape 31"/>
            <p:cNvCxnSpPr>
              <a:cxnSpLocks noChangeShapeType="1"/>
              <a:stCxn id="96" idx="4"/>
              <a:endCxn id="92" idx="0"/>
            </p:cNvCxnSpPr>
            <p:nvPr/>
          </p:nvCxnSpPr>
          <p:spPr bwMode="auto">
            <a:xfrm>
              <a:off x="3273" y="2816"/>
              <a:ext cx="64" cy="527"/>
            </a:xfrm>
            <a:prstGeom prst="straightConnector1">
              <a:avLst/>
            </a:prstGeom>
            <a:noFill/>
            <a:ln w="25400">
              <a:solidFill>
                <a:srgbClr val="3333CC"/>
              </a:solidFill>
              <a:round/>
              <a:headEnd/>
              <a:tailEnd/>
            </a:ln>
          </p:spPr>
        </p:cxnSp>
        <p:cxnSp>
          <p:nvCxnSpPr>
            <p:cNvPr id="102" name="AutoShape 32"/>
            <p:cNvCxnSpPr>
              <a:cxnSpLocks noChangeShapeType="1"/>
              <a:stCxn id="93" idx="5"/>
              <a:endCxn id="92" idx="3"/>
            </p:cNvCxnSpPr>
            <p:nvPr/>
          </p:nvCxnSpPr>
          <p:spPr bwMode="auto">
            <a:xfrm rot="5400000">
              <a:off x="2649" y="2319"/>
              <a:ext cx="2008" cy="296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04" name="AutoShape 33"/>
            <p:cNvCxnSpPr>
              <a:cxnSpLocks noChangeShapeType="1"/>
              <a:stCxn id="94" idx="5"/>
              <a:endCxn id="92" idx="3"/>
            </p:cNvCxnSpPr>
            <p:nvPr/>
          </p:nvCxnSpPr>
          <p:spPr bwMode="auto">
            <a:xfrm rot="5400000">
              <a:off x="2817" y="2627"/>
              <a:ext cx="1532" cy="156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05" name="AutoShape 34"/>
            <p:cNvCxnSpPr>
              <a:cxnSpLocks noChangeShapeType="1"/>
              <a:stCxn id="96" idx="5"/>
              <a:endCxn id="92" idx="0"/>
            </p:cNvCxnSpPr>
            <p:nvPr/>
          </p:nvCxnSpPr>
          <p:spPr bwMode="auto">
            <a:xfrm rot="5400000">
              <a:off x="3072" y="3051"/>
              <a:ext cx="557" cy="28"/>
            </a:xfrm>
            <a:prstGeom prst="curvedConnector3">
              <a:avLst>
                <a:gd name="adj1" fmla="val 52602"/>
              </a:avLst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  <p:cxnSp>
          <p:nvCxnSpPr>
            <p:cNvPr id="107" name="AutoShape 35"/>
            <p:cNvCxnSpPr>
              <a:cxnSpLocks noChangeShapeType="1"/>
              <a:stCxn id="95" idx="5"/>
              <a:endCxn id="92" idx="3"/>
            </p:cNvCxnSpPr>
            <p:nvPr/>
          </p:nvCxnSpPr>
          <p:spPr bwMode="auto">
            <a:xfrm rot="5400000">
              <a:off x="2978" y="2911"/>
              <a:ext cx="1087" cy="33"/>
            </a:xfrm>
            <a:prstGeom prst="curvedConnector2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88" grpId="0" animBg="1"/>
      <p:bldP spid="90" grpId="0" animBg="1"/>
      <p:bldP spid="91" grpId="0" animBg="1"/>
      <p:bldP spid="302" grpId="0" animBg="1"/>
      <p:bldP spid="303" grpId="0" animBg="1"/>
      <p:bldP spid="304" grpId="0" animBg="1"/>
      <p:bldP spid="305" grpId="0" animBg="1"/>
      <p:bldP spid="307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7" grpId="0" animBg="1"/>
      <p:bldP spid="318" grpId="0" animBg="1"/>
      <p:bldP spid="319" grpId="0" animBg="1"/>
      <p:bldP spid="330" grpId="0" animBg="1"/>
      <p:bldP spid="3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0.6|0.8|2.1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|41.4|9.4|1.8|2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4|26.3|13.: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8|0.5|0.7|0.5|0.5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|27.8|2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:|1.3|5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4|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0.5|0.7|0.6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9|1.3|2.1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5.:|1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:|1.2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25522</TotalTime>
  <Words>2371</Words>
  <Application>Microsoft Macintosh PowerPoint</Application>
  <PresentationFormat>On-screen Show (4:3)</PresentationFormat>
  <Paragraphs>860</Paragraphs>
  <Slides>73</Slides>
  <Notes>65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Equation</vt:lpstr>
      <vt:lpstr>Graham Price PhD Dissertation Defense</vt:lpstr>
      <vt:lpstr>Solving Puzzles with Dynamic Analysis </vt:lpstr>
      <vt:lpstr>Hypothesis</vt:lpstr>
      <vt:lpstr>Dynamic Analysis Puzzle Solving</vt:lpstr>
      <vt:lpstr>Dynamic Analysis Puzzle Solving</vt:lpstr>
      <vt:lpstr>DIN vs. Ready Time</vt:lpstr>
      <vt:lpstr>Distant ILP Characteristics</vt:lpstr>
      <vt:lpstr>Compression Methods</vt:lpstr>
      <vt:lpstr>Binary Decision Diagram (BDD)</vt:lpstr>
      <vt:lpstr>Trace BDD Construction</vt:lpstr>
      <vt:lpstr>Trace BDD Construction</vt:lpstr>
      <vt:lpstr>BDD Trace Representation</vt:lpstr>
      <vt:lpstr>Quad Tree Image Rendering </vt:lpstr>
      <vt:lpstr>BDDs as Quad-Trees</vt:lpstr>
      <vt:lpstr>PowerPoint Presentation</vt:lpstr>
      <vt:lpstr>DINxRDY Visualization</vt:lpstr>
      <vt:lpstr>Dynamic Slicing</vt:lpstr>
      <vt:lpstr>DINxRDY to Source</vt:lpstr>
      <vt:lpstr>ParaMeter - Extracting TLP</vt:lpstr>
      <vt:lpstr>Dynamic Analysis Puzzle Solving</vt:lpstr>
      <vt:lpstr>BDD Creation Time</vt:lpstr>
      <vt:lpstr>Trace BDD Construction</vt:lpstr>
      <vt:lpstr>BDD Garbage Collection Time</vt:lpstr>
      <vt:lpstr>Zero-Suppressed BDD (ZDD)</vt:lpstr>
      <vt:lpstr>Trace ZDD Gains</vt:lpstr>
      <vt:lpstr>Trace ZDD Construction</vt:lpstr>
      <vt:lpstr>Scalable Framework</vt:lpstr>
      <vt:lpstr>Scalable Framework</vt:lpstr>
      <vt:lpstr>Scalable Framework </vt:lpstr>
      <vt:lpstr>Dynamic Analysis Puzzle Solving</vt:lpstr>
      <vt:lpstr>Hot Code Analysis</vt:lpstr>
      <vt:lpstr>Irrelevant Instruction Detection</vt:lpstr>
      <vt:lpstr>Irrelevant Instruction Detection</vt:lpstr>
      <vt:lpstr>Dynamic Analysis Puzzle Solving</vt:lpstr>
      <vt:lpstr>445.gobmk TLP Region Selection</vt:lpstr>
      <vt:lpstr>445.gobmk Naïve Parallelism</vt:lpstr>
      <vt:lpstr>445.gobmk Naïve Parallel Count</vt:lpstr>
      <vt:lpstr>Inter-Region Dependencies</vt:lpstr>
      <vt:lpstr>Inter-Region Dependency Chopping</vt:lpstr>
      <vt:lpstr>445.gobmk Inter-Region Dependencies</vt:lpstr>
      <vt:lpstr>Coarse-Grained Parallelism</vt:lpstr>
      <vt:lpstr>Fine-Grained Thread Level Speculation</vt:lpstr>
      <vt:lpstr>Coarse-Grained Thread Level Parallelism</vt:lpstr>
      <vt:lpstr>Fine-and-Coarse Grained Harmony</vt:lpstr>
      <vt:lpstr>Dynamic Analysis Puzzle Solving</vt:lpstr>
      <vt:lpstr>What Just Happened?</vt:lpstr>
      <vt:lpstr>Contributions</vt:lpstr>
      <vt:lpstr>Questions?</vt:lpstr>
      <vt:lpstr>Bonus Slides</vt:lpstr>
      <vt:lpstr>TLP Survey – 401.bzip2 </vt:lpstr>
      <vt:lpstr>Coarse-Grained TLP and TLS</vt:lpstr>
      <vt:lpstr>Dynamic DDG Chopping</vt:lpstr>
      <vt:lpstr>Reverse Slicing</vt:lpstr>
      <vt:lpstr>Dynamic DDG Chopping</vt:lpstr>
      <vt:lpstr>Performance Gain Conflicts</vt:lpstr>
      <vt:lpstr>Irrelevant Instruction Elimination</vt:lpstr>
      <vt:lpstr>Case Study - Select and Slice </vt:lpstr>
      <vt:lpstr>Case Study - Reverse Slice</vt:lpstr>
      <vt:lpstr>Binary Decision Diagram (BDD)</vt:lpstr>
      <vt:lpstr>The BDD Data Structure</vt:lpstr>
      <vt:lpstr>The BDD Data Structure</vt:lpstr>
      <vt:lpstr>The BDD Data Structure</vt:lpstr>
      <vt:lpstr>The BDD Data Structure</vt:lpstr>
      <vt:lpstr>Trace BDD Construction Cont..</vt:lpstr>
      <vt:lpstr>Trace BDD Construction Cont..</vt:lpstr>
      <vt:lpstr>BDD Garbage Collection Time</vt:lpstr>
      <vt:lpstr>ZDDs</vt:lpstr>
      <vt:lpstr>Trace ZDD Construction</vt:lpstr>
      <vt:lpstr>Trace ZDD Construction</vt:lpstr>
      <vt:lpstr>Trace ZDD Gains</vt:lpstr>
      <vt:lpstr>Trace ZDD Losses</vt:lpstr>
      <vt:lpstr>Trace ZDD Construction</vt:lpstr>
      <vt:lpstr>Trace ZDD Construction</vt:lpstr>
    </vt:vector>
  </TitlesOfParts>
  <Company>CU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Enabling Advanced Software Analysis with BDDs  Graham Price  Masters Thesis Presentation Advisor by Dr. Manish Vachharajani  Thursday, April 17, 2008</dc:title>
  <dc:creator>CU Boulder</dc:creator>
  <cp:keywords/>
  <cp:lastModifiedBy>Graham Price</cp:lastModifiedBy>
  <cp:revision>750</cp:revision>
  <dcterms:created xsi:type="dcterms:W3CDTF">2010-09-12T17:18:56Z</dcterms:created>
  <dcterms:modified xsi:type="dcterms:W3CDTF">2011-04-08T05:32:43Z</dcterms:modified>
</cp:coreProperties>
</file>